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9144000" cy="5143500" type="screen16x9"/>
  <p:notesSz cx="6858000" cy="9144000"/>
  <p:embeddedFontLst>
    <p:embeddedFont>
      <p:font typeface="Arvo" panose="020B0604020202020204" charset="0"/>
      <p:regular r:id="rId46"/>
      <p:bold r:id="rId47"/>
      <p:italic r:id="rId48"/>
      <p:boldItalic r:id="rId49"/>
    </p:embeddedFont>
    <p:embeddedFont>
      <p:font typeface="Bebas Neue" panose="020B0606020202050201" pitchFamily="34" charset="0"/>
      <p:regular r:id="rId50"/>
    </p:embeddedFont>
    <p:embeddedFont>
      <p:font typeface="Figtree" panose="020B0604020202020204" charset="0"/>
      <p:regular r:id="rId51"/>
      <p:bold r:id="rId52"/>
      <p:italic r:id="rId53"/>
      <p:boldItalic r:id="rId54"/>
    </p:embeddedFont>
    <p:embeddedFont>
      <p:font typeface="Helvetica Neue" panose="020B0604020202020204" charset="0"/>
      <p:regular r:id="rId55"/>
      <p:bold r:id="rId56"/>
      <p:italic r:id="rId57"/>
      <p:boldItalic r:id="rId58"/>
    </p:embeddedFont>
    <p:embeddedFont>
      <p:font typeface="Nunito Light" pitchFamily="2" charset="0"/>
      <p:regular r:id="rId59"/>
      <p: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16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6111975b3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b6111975b3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676d95ca6e_5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676d95ca6e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b5ec6be28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b5ec6be2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76d95ca6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676d95ca6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050" dirty="0">
                <a:solidFill>
                  <a:schemeClr val="dk1"/>
                </a:solidFill>
              </a:rPr>
              <a:t>AccountID: Unique value with no meaning</a:t>
            </a:r>
            <a:endParaRPr sz="1050" dirty="0">
              <a:solidFill>
                <a:schemeClr val="dk1"/>
              </a:solidFill>
            </a:endParaRPr>
          </a:p>
          <a:p>
            <a:pPr marL="0" lvl="0" indent="0" algn="l" rtl="0">
              <a:spcBef>
                <a:spcPts val="0"/>
              </a:spcBef>
              <a:spcAft>
                <a:spcPts val="0"/>
              </a:spcAft>
              <a:buNone/>
            </a:pPr>
            <a:r>
              <a:rPr lang="de" sz="1050" dirty="0">
                <a:solidFill>
                  <a:schemeClr val="dk1"/>
                </a:solidFill>
              </a:rPr>
              <a:t>Square Footage: Empty Column</a:t>
            </a:r>
            <a:endParaRPr sz="1050" dirty="0">
              <a:solidFill>
                <a:schemeClr val="dk1"/>
              </a:solidFill>
            </a:endParaRPr>
          </a:p>
          <a:p>
            <a:pPr marL="0" lvl="0" indent="0" algn="l" rtl="0">
              <a:spcBef>
                <a:spcPts val="0"/>
              </a:spcBef>
              <a:spcAft>
                <a:spcPts val="0"/>
              </a:spcAft>
              <a:buNone/>
            </a:pPr>
            <a:r>
              <a:rPr lang="de" sz="1050" dirty="0">
                <a:solidFill>
                  <a:schemeClr val="dk1"/>
                </a:solidFill>
              </a:rPr>
              <a:t>Company Status: All are active → no meaning</a:t>
            </a:r>
            <a:endParaRPr sz="1050" dirty="0">
              <a:solidFill>
                <a:schemeClr val="dk1"/>
              </a:solidFill>
            </a:endParaRPr>
          </a:p>
          <a:p>
            <a:pPr marL="0" lvl="0" indent="0" algn="l" rtl="0">
              <a:spcBef>
                <a:spcPts val="0"/>
              </a:spcBef>
              <a:spcAft>
                <a:spcPts val="0"/>
              </a:spcAft>
              <a:buNone/>
            </a:pPr>
            <a:r>
              <a:rPr lang="de" sz="1050" dirty="0">
                <a:solidFill>
                  <a:schemeClr val="dk1"/>
                </a:solidFill>
              </a:rPr>
              <a:t>Ownership Type: Statistically Insignificant (low correlation of &lt;0.18 for spearman)</a:t>
            </a:r>
            <a:endParaRPr sz="1050" dirty="0">
              <a:solidFill>
                <a:schemeClr val="dk1"/>
              </a:solidFill>
            </a:endParaRPr>
          </a:p>
          <a:p>
            <a:pPr marL="0" lvl="0" indent="0" algn="l" rtl="0">
              <a:spcBef>
                <a:spcPts val="0"/>
              </a:spcBef>
              <a:spcAft>
                <a:spcPts val="0"/>
              </a:spcAft>
              <a:buNone/>
            </a:pPr>
            <a:endParaRPr sz="1050"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b5ec6be28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b5ec6be28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676d95ca6e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676d95ca6e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90500" lvl="0" indent="0" algn="l" rtl="0">
              <a:lnSpc>
                <a:spcPct val="115000"/>
              </a:lnSpc>
              <a:spcBef>
                <a:spcPts val="0"/>
              </a:spcBef>
              <a:spcAft>
                <a:spcPts val="0"/>
              </a:spcAft>
              <a:buClr>
                <a:schemeClr val="dk1"/>
              </a:buClr>
              <a:buSzPts val="1100"/>
              <a:buFont typeface="Arial"/>
              <a:buNone/>
            </a:pPr>
            <a:endParaRPr/>
          </a:p>
          <a:p>
            <a:pPr marL="0" lvl="0" indent="0" algn="l" rtl="0">
              <a:spcBef>
                <a:spcPts val="6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676d95ca6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676d95ca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b5ec6be28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b5ec6be28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676d95ca6e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676d95ca6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676d95ca6e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676d95ca6e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676d95ca6e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676d95ca6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5ec6be289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b5ec6be289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b5ec6be28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b5ec6be28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b58c0d0ea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b58c0d0ea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676d95ca6e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676d95ca6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b58c0d0ea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b58c0d0e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b58c0d0ea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b58c0d0e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b58c0d0ea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b58c0d0ea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676d95ca6e_2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676d95ca6e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b58c0d0ea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b58c0d0ea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b6111975b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b6111975b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676d95ca6e_2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676d95ca6e_2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676d95ca6e_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676d95ca6e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676d95ca6e_2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676d95ca6e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b5b4cba213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b5b4cba213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676d95ca6e_2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676d95ca6e_2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b6111975b3_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b6111975b3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b58c0d0ea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b58c0d0ea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676d95ca6e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676d95ca6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676d95ca6e_2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676d95ca6e_2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300"/>
              </a:spcBef>
              <a:spcAft>
                <a:spcPts val="0"/>
              </a:spcAft>
              <a:buClr>
                <a:srgbClr val="1F1F1F"/>
              </a:buClr>
              <a:buSzPts val="1200"/>
              <a:buFont typeface="Helvetica Neue"/>
              <a:buChar char="●"/>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b6111975b3_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b6111975b3_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676d95ca6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676d95ca6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676d95ca6e_2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676d95ca6e_2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76d95ca6e_2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676d95ca6e_2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676d95ca6e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676d95ca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676d95ca6e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676d95ca6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676d95ca6e_2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676d95ca6e_2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b5ec6be289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b5ec6be28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676d95ca6e_2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676d95ca6e_2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676d95ca6e_2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676d95ca6e_2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76d95ca6e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676d95ca6e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676d95ca6e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676d95ca6e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b5ec6be28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b5ec6be28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1230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293150" y="2058250"/>
            <a:ext cx="5137500" cy="17892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724975" y="3962626"/>
            <a:ext cx="4705800" cy="641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latin typeface="Figtree"/>
                <a:ea typeface="Figtree"/>
                <a:cs typeface="Figtree"/>
                <a:sym typeface="Figtre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0" y="-13125"/>
            <a:ext cx="9144000" cy="311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1592550" y="956050"/>
            <a:ext cx="5958900" cy="164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a:spLocks noGrp="1"/>
          </p:cNvSpPr>
          <p:nvPr>
            <p:ph type="subTitle" idx="1"/>
          </p:nvPr>
        </p:nvSpPr>
        <p:spPr>
          <a:xfrm>
            <a:off x="1592550" y="3270425"/>
            <a:ext cx="5958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13"/>
          <p:cNvSpPr/>
          <p:nvPr/>
        </p:nvSpPr>
        <p:spPr>
          <a:xfrm rot="10800000">
            <a:off x="119975" y="-228600"/>
            <a:ext cx="729300" cy="729300"/>
          </a:xfrm>
          <a:prstGeom prst="blockArc">
            <a:avLst>
              <a:gd name="adj1" fmla="val 10800000"/>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BLANK_1_1_1_1_1_1_1">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14"/>
          <p:cNvSpPr txBox="1">
            <a:spLocks noGrp="1"/>
          </p:cNvSpPr>
          <p:nvPr>
            <p:ph type="title" idx="2" hasCustomPrompt="1"/>
          </p:nvPr>
        </p:nvSpPr>
        <p:spPr>
          <a:xfrm>
            <a:off x="818400" y="1355773"/>
            <a:ext cx="738000" cy="738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4"/>
          <p:cNvSpPr txBox="1">
            <a:spLocks noGrp="1"/>
          </p:cNvSpPr>
          <p:nvPr>
            <p:ph type="title" idx="3" hasCustomPrompt="1"/>
          </p:nvPr>
        </p:nvSpPr>
        <p:spPr>
          <a:xfrm>
            <a:off x="818400" y="2865402"/>
            <a:ext cx="738000" cy="738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4"/>
          <p:cNvSpPr txBox="1">
            <a:spLocks noGrp="1"/>
          </p:cNvSpPr>
          <p:nvPr>
            <p:ph type="title" idx="4" hasCustomPrompt="1"/>
          </p:nvPr>
        </p:nvSpPr>
        <p:spPr>
          <a:xfrm>
            <a:off x="3517675" y="1355773"/>
            <a:ext cx="738000" cy="738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4"/>
          <p:cNvSpPr txBox="1">
            <a:spLocks noGrp="1"/>
          </p:cNvSpPr>
          <p:nvPr>
            <p:ph type="title" idx="5" hasCustomPrompt="1"/>
          </p:nvPr>
        </p:nvSpPr>
        <p:spPr>
          <a:xfrm>
            <a:off x="3517675" y="2865402"/>
            <a:ext cx="738000" cy="738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4"/>
          <p:cNvSpPr txBox="1">
            <a:spLocks noGrp="1"/>
          </p:cNvSpPr>
          <p:nvPr>
            <p:ph type="title" idx="6" hasCustomPrompt="1"/>
          </p:nvPr>
        </p:nvSpPr>
        <p:spPr>
          <a:xfrm>
            <a:off x="6216950" y="1355773"/>
            <a:ext cx="738000" cy="738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4"/>
          <p:cNvSpPr txBox="1">
            <a:spLocks noGrp="1"/>
          </p:cNvSpPr>
          <p:nvPr>
            <p:ph type="title" idx="7" hasCustomPrompt="1"/>
          </p:nvPr>
        </p:nvSpPr>
        <p:spPr>
          <a:xfrm>
            <a:off x="6216950" y="2865402"/>
            <a:ext cx="738000" cy="738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4"/>
          <p:cNvSpPr txBox="1">
            <a:spLocks noGrp="1"/>
          </p:cNvSpPr>
          <p:nvPr>
            <p:ph type="subTitle" idx="1"/>
          </p:nvPr>
        </p:nvSpPr>
        <p:spPr>
          <a:xfrm>
            <a:off x="720000" y="2168913"/>
            <a:ext cx="23055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4"/>
          <p:cNvSpPr txBox="1">
            <a:spLocks noGrp="1"/>
          </p:cNvSpPr>
          <p:nvPr>
            <p:ph type="subTitle" idx="8"/>
          </p:nvPr>
        </p:nvSpPr>
        <p:spPr>
          <a:xfrm>
            <a:off x="3419275" y="2168913"/>
            <a:ext cx="23055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 name="Google Shape;65;p14"/>
          <p:cNvSpPr txBox="1">
            <a:spLocks noGrp="1"/>
          </p:cNvSpPr>
          <p:nvPr>
            <p:ph type="subTitle" idx="9"/>
          </p:nvPr>
        </p:nvSpPr>
        <p:spPr>
          <a:xfrm>
            <a:off x="6118550" y="2168913"/>
            <a:ext cx="23055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6" name="Google Shape;66;p14"/>
          <p:cNvSpPr txBox="1">
            <a:spLocks noGrp="1"/>
          </p:cNvSpPr>
          <p:nvPr>
            <p:ph type="subTitle" idx="13"/>
          </p:nvPr>
        </p:nvSpPr>
        <p:spPr>
          <a:xfrm>
            <a:off x="720000" y="3678650"/>
            <a:ext cx="23055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 name="Google Shape;67;p14"/>
          <p:cNvSpPr txBox="1">
            <a:spLocks noGrp="1"/>
          </p:cNvSpPr>
          <p:nvPr>
            <p:ph type="subTitle" idx="14"/>
          </p:nvPr>
        </p:nvSpPr>
        <p:spPr>
          <a:xfrm>
            <a:off x="3419275" y="3678650"/>
            <a:ext cx="23055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14"/>
          <p:cNvSpPr txBox="1">
            <a:spLocks noGrp="1"/>
          </p:cNvSpPr>
          <p:nvPr>
            <p:ph type="subTitle" idx="15"/>
          </p:nvPr>
        </p:nvSpPr>
        <p:spPr>
          <a:xfrm>
            <a:off x="6118550" y="3678650"/>
            <a:ext cx="23055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 name="Google Shape;69;p14"/>
          <p:cNvSpPr/>
          <p:nvPr/>
        </p:nvSpPr>
        <p:spPr>
          <a:xfrm rot="5400000">
            <a:off x="4303725" y="295175"/>
            <a:ext cx="544500" cy="91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rot="10800000">
            <a:off x="119975" y="-228600"/>
            <a:ext cx="729300" cy="729300"/>
          </a:xfrm>
          <a:prstGeom prst="blockArc">
            <a:avLst>
              <a:gd name="adj1" fmla="val 10800000"/>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8163900" y="2420089"/>
            <a:ext cx="980100" cy="9801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5197675" y="1898938"/>
            <a:ext cx="3233100" cy="5403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Google Shape;74;p15"/>
          <p:cNvSpPr txBox="1">
            <a:spLocks noGrp="1"/>
          </p:cNvSpPr>
          <p:nvPr>
            <p:ph type="subTitle" idx="1"/>
          </p:nvPr>
        </p:nvSpPr>
        <p:spPr>
          <a:xfrm>
            <a:off x="5197675" y="2439363"/>
            <a:ext cx="3233100" cy="8052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5" name="Google Shape;75;p15"/>
          <p:cNvSpPr/>
          <p:nvPr/>
        </p:nvSpPr>
        <p:spPr>
          <a:xfrm>
            <a:off x="0" y="6300"/>
            <a:ext cx="11913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6"/>
          <p:cNvSpPr txBox="1">
            <a:spLocks noGrp="1"/>
          </p:cNvSpPr>
          <p:nvPr>
            <p:ph type="subTitle" idx="1"/>
          </p:nvPr>
        </p:nvSpPr>
        <p:spPr>
          <a:xfrm>
            <a:off x="720000" y="12863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a:endParaRPr/>
          </a:p>
        </p:txBody>
      </p:sp>
      <p:sp>
        <p:nvSpPr>
          <p:cNvPr id="79" name="Google Shape;79;p16"/>
          <p:cNvSpPr/>
          <p:nvPr/>
        </p:nvSpPr>
        <p:spPr>
          <a:xfrm>
            <a:off x="0" y="0"/>
            <a:ext cx="9108300" cy="32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0" y="4821900"/>
            <a:ext cx="9144000" cy="32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7"/>
          <p:cNvSpPr txBox="1">
            <a:spLocks noGrp="1"/>
          </p:cNvSpPr>
          <p:nvPr>
            <p:ph type="subTitle" idx="1"/>
          </p:nvPr>
        </p:nvSpPr>
        <p:spPr>
          <a:xfrm>
            <a:off x="720000" y="1210225"/>
            <a:ext cx="7704000" cy="3252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rtl="0">
              <a:spcBef>
                <a:spcPts val="1600"/>
              </a:spcBef>
              <a:spcAft>
                <a:spcPts val="0"/>
              </a:spcAft>
              <a:buSzPts val="1200"/>
              <a:buChar char="○"/>
              <a:defRPr/>
            </a:lvl2pPr>
            <a:lvl3pPr lvl="2" rtl="0">
              <a:spcBef>
                <a:spcPts val="1600"/>
              </a:spcBef>
              <a:spcAft>
                <a:spcPts val="0"/>
              </a:spcAft>
              <a:buSzPts val="1200"/>
              <a:buChar char="■"/>
              <a:defRPr/>
            </a:lvl3pPr>
            <a:lvl4pPr lvl="3" rtl="0">
              <a:spcBef>
                <a:spcPts val="1600"/>
              </a:spcBef>
              <a:spcAft>
                <a:spcPts val="0"/>
              </a:spcAft>
              <a:buSzPts val="1200"/>
              <a:buChar char="●"/>
              <a:defRPr/>
            </a:lvl4pPr>
            <a:lvl5pPr lvl="4" rtl="0">
              <a:spcBef>
                <a:spcPts val="1600"/>
              </a:spcBef>
              <a:spcAft>
                <a:spcPts val="0"/>
              </a:spcAft>
              <a:buSzPts val="1200"/>
              <a:buChar char="○"/>
              <a:defRPr/>
            </a:lvl5pPr>
            <a:lvl6pPr lvl="5" rtl="0">
              <a:spcBef>
                <a:spcPts val="1600"/>
              </a:spcBef>
              <a:spcAft>
                <a:spcPts val="0"/>
              </a:spcAft>
              <a:buSzPts val="1200"/>
              <a:buChar char="■"/>
              <a:defRPr/>
            </a:lvl6pPr>
            <a:lvl7pPr lvl="6" rtl="0">
              <a:spcBef>
                <a:spcPts val="1600"/>
              </a:spcBef>
              <a:spcAft>
                <a:spcPts val="0"/>
              </a:spcAft>
              <a:buSzPts val="1200"/>
              <a:buChar char="●"/>
              <a:defRPr/>
            </a:lvl7pPr>
            <a:lvl8pPr lvl="7" rtl="0">
              <a:spcBef>
                <a:spcPts val="1600"/>
              </a:spcBef>
              <a:spcAft>
                <a:spcPts val="0"/>
              </a:spcAft>
              <a:buSzPts val="1200"/>
              <a:buChar char="○"/>
              <a:defRPr/>
            </a:lvl8pPr>
            <a:lvl9pPr lvl="8" rtl="0">
              <a:spcBef>
                <a:spcPts val="1600"/>
              </a:spcBef>
              <a:spcAft>
                <a:spcPts val="1600"/>
              </a:spcAft>
              <a:buSzPts val="1200"/>
              <a:buChar char="■"/>
              <a:defRPr/>
            </a:lvl9pPr>
          </a:lstStyle>
          <a:p>
            <a:endParaRPr/>
          </a:p>
        </p:txBody>
      </p:sp>
      <p:sp>
        <p:nvSpPr>
          <p:cNvPr id="84" name="Google Shape;84;p17"/>
          <p:cNvSpPr/>
          <p:nvPr/>
        </p:nvSpPr>
        <p:spPr>
          <a:xfrm>
            <a:off x="0" y="0"/>
            <a:ext cx="5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8906575" y="0"/>
            <a:ext cx="237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8"/>
          <p:cNvSpPr txBox="1">
            <a:spLocks noGrp="1"/>
          </p:cNvSpPr>
          <p:nvPr>
            <p:ph type="subTitle" idx="1"/>
          </p:nvPr>
        </p:nvSpPr>
        <p:spPr>
          <a:xfrm>
            <a:off x="937625" y="2732225"/>
            <a:ext cx="2175300" cy="16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9" name="Google Shape;89;p18"/>
          <p:cNvSpPr txBox="1">
            <a:spLocks noGrp="1"/>
          </p:cNvSpPr>
          <p:nvPr>
            <p:ph type="subTitle" idx="2"/>
          </p:nvPr>
        </p:nvSpPr>
        <p:spPr>
          <a:xfrm>
            <a:off x="3484347" y="2732225"/>
            <a:ext cx="2175300" cy="16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0" name="Google Shape;90;p18"/>
          <p:cNvSpPr txBox="1">
            <a:spLocks noGrp="1"/>
          </p:cNvSpPr>
          <p:nvPr>
            <p:ph type="subTitle" idx="3"/>
          </p:nvPr>
        </p:nvSpPr>
        <p:spPr>
          <a:xfrm>
            <a:off x="6031075" y="2732225"/>
            <a:ext cx="2175300" cy="16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1" name="Google Shape;91;p18"/>
          <p:cNvSpPr txBox="1">
            <a:spLocks noGrp="1"/>
          </p:cNvSpPr>
          <p:nvPr>
            <p:ph type="subTitle" idx="4"/>
          </p:nvPr>
        </p:nvSpPr>
        <p:spPr>
          <a:xfrm>
            <a:off x="937625" y="2257315"/>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18"/>
          <p:cNvSpPr txBox="1">
            <a:spLocks noGrp="1"/>
          </p:cNvSpPr>
          <p:nvPr>
            <p:ph type="subTitle" idx="5"/>
          </p:nvPr>
        </p:nvSpPr>
        <p:spPr>
          <a:xfrm>
            <a:off x="3484350" y="2257315"/>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3" name="Google Shape;93;p18"/>
          <p:cNvSpPr txBox="1">
            <a:spLocks noGrp="1"/>
          </p:cNvSpPr>
          <p:nvPr>
            <p:ph type="subTitle" idx="6"/>
          </p:nvPr>
        </p:nvSpPr>
        <p:spPr>
          <a:xfrm>
            <a:off x="6031075" y="2257315"/>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 name="Google Shape;94;p18"/>
          <p:cNvSpPr/>
          <p:nvPr/>
        </p:nvSpPr>
        <p:spPr>
          <a:xfrm rot="5400000">
            <a:off x="4303725" y="295175"/>
            <a:ext cx="544500" cy="915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119977" y="4238072"/>
            <a:ext cx="729300" cy="72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rot="-5400000" flipH="1">
            <a:off x="8430775" y="77700"/>
            <a:ext cx="644100" cy="6441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1" name="Shape 97"/>
        <p:cNvGrpSpPr/>
        <p:nvPr/>
      </p:nvGrpSpPr>
      <p:grpSpPr>
        <a:xfrm>
          <a:off x="0" y="0"/>
          <a:ext cx="0" cy="0"/>
          <a:chOff x="0" y="0"/>
          <a:chExt cx="0" cy="0"/>
        </a:xfrm>
      </p:grpSpPr>
      <p:sp>
        <p:nvSpPr>
          <p:cNvPr id="98" name="Google Shape;98;p19"/>
          <p:cNvSpPr txBox="1">
            <a:spLocks noGrp="1"/>
          </p:cNvSpPr>
          <p:nvPr>
            <p:ph type="subTitle" idx="1"/>
          </p:nvPr>
        </p:nvSpPr>
        <p:spPr>
          <a:xfrm>
            <a:off x="4439450" y="1769913"/>
            <a:ext cx="3908100" cy="52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9" name="Google Shape;99;p19"/>
          <p:cNvSpPr txBox="1">
            <a:spLocks noGrp="1"/>
          </p:cNvSpPr>
          <p:nvPr>
            <p:ph type="subTitle" idx="2"/>
          </p:nvPr>
        </p:nvSpPr>
        <p:spPr>
          <a:xfrm>
            <a:off x="4439450" y="2887189"/>
            <a:ext cx="3908100" cy="52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0" name="Google Shape;100;p19"/>
          <p:cNvSpPr txBox="1">
            <a:spLocks noGrp="1"/>
          </p:cNvSpPr>
          <p:nvPr>
            <p:ph type="subTitle" idx="3"/>
          </p:nvPr>
        </p:nvSpPr>
        <p:spPr>
          <a:xfrm>
            <a:off x="4439450" y="4004450"/>
            <a:ext cx="3908100" cy="52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1" name="Google Shape;101;p19"/>
          <p:cNvSpPr txBox="1">
            <a:spLocks noGrp="1"/>
          </p:cNvSpPr>
          <p:nvPr>
            <p:ph type="subTitle" idx="4"/>
          </p:nvPr>
        </p:nvSpPr>
        <p:spPr>
          <a:xfrm>
            <a:off x="4439450" y="1321100"/>
            <a:ext cx="3908100" cy="527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9"/>
          <p:cNvSpPr txBox="1">
            <a:spLocks noGrp="1"/>
          </p:cNvSpPr>
          <p:nvPr>
            <p:ph type="subTitle" idx="5"/>
          </p:nvPr>
        </p:nvSpPr>
        <p:spPr>
          <a:xfrm>
            <a:off x="4439450" y="2438371"/>
            <a:ext cx="3908100" cy="527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 name="Google Shape;103;p19"/>
          <p:cNvSpPr txBox="1">
            <a:spLocks noGrp="1"/>
          </p:cNvSpPr>
          <p:nvPr>
            <p:ph type="subTitle" idx="6"/>
          </p:nvPr>
        </p:nvSpPr>
        <p:spPr>
          <a:xfrm>
            <a:off x="4439450" y="3555642"/>
            <a:ext cx="3908100" cy="527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 name="Google Shape;10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9"/>
          <p:cNvSpPr/>
          <p:nvPr/>
        </p:nvSpPr>
        <p:spPr>
          <a:xfrm>
            <a:off x="-6300" y="0"/>
            <a:ext cx="5484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a:off x="174127" y="4083361"/>
            <a:ext cx="729300" cy="72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 name="Google Shape;109;p20"/>
          <p:cNvSpPr txBox="1">
            <a:spLocks noGrp="1"/>
          </p:cNvSpPr>
          <p:nvPr>
            <p:ph type="subTitle" idx="1"/>
          </p:nvPr>
        </p:nvSpPr>
        <p:spPr>
          <a:xfrm>
            <a:off x="1690742" y="1755461"/>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0" name="Google Shape;110;p20"/>
          <p:cNvSpPr txBox="1">
            <a:spLocks noGrp="1"/>
          </p:cNvSpPr>
          <p:nvPr>
            <p:ph type="subTitle" idx="2"/>
          </p:nvPr>
        </p:nvSpPr>
        <p:spPr>
          <a:xfrm>
            <a:off x="5517294" y="1755461"/>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1" name="Google Shape;111;p20"/>
          <p:cNvSpPr txBox="1">
            <a:spLocks noGrp="1"/>
          </p:cNvSpPr>
          <p:nvPr>
            <p:ph type="subTitle" idx="3"/>
          </p:nvPr>
        </p:nvSpPr>
        <p:spPr>
          <a:xfrm>
            <a:off x="1690742" y="3416036"/>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2" name="Google Shape;112;p20"/>
          <p:cNvSpPr txBox="1">
            <a:spLocks noGrp="1"/>
          </p:cNvSpPr>
          <p:nvPr>
            <p:ph type="subTitle" idx="4"/>
          </p:nvPr>
        </p:nvSpPr>
        <p:spPr>
          <a:xfrm>
            <a:off x="5517294" y="3416036"/>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3" name="Google Shape;113;p20"/>
          <p:cNvSpPr txBox="1">
            <a:spLocks noGrp="1"/>
          </p:cNvSpPr>
          <p:nvPr>
            <p:ph type="subTitle" idx="5"/>
          </p:nvPr>
        </p:nvSpPr>
        <p:spPr>
          <a:xfrm>
            <a:off x="1690756" y="1373702"/>
            <a:ext cx="28110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20"/>
          <p:cNvSpPr txBox="1">
            <a:spLocks noGrp="1"/>
          </p:cNvSpPr>
          <p:nvPr>
            <p:ph type="subTitle" idx="6"/>
          </p:nvPr>
        </p:nvSpPr>
        <p:spPr>
          <a:xfrm>
            <a:off x="1690756" y="3034427"/>
            <a:ext cx="28110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20"/>
          <p:cNvSpPr txBox="1">
            <a:spLocks noGrp="1"/>
          </p:cNvSpPr>
          <p:nvPr>
            <p:ph type="subTitle" idx="7"/>
          </p:nvPr>
        </p:nvSpPr>
        <p:spPr>
          <a:xfrm>
            <a:off x="5517281" y="1373702"/>
            <a:ext cx="28110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20"/>
          <p:cNvSpPr txBox="1">
            <a:spLocks noGrp="1"/>
          </p:cNvSpPr>
          <p:nvPr>
            <p:ph type="subTitle" idx="8"/>
          </p:nvPr>
        </p:nvSpPr>
        <p:spPr>
          <a:xfrm>
            <a:off x="5517281" y="3034427"/>
            <a:ext cx="28110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20"/>
          <p:cNvSpPr/>
          <p:nvPr/>
        </p:nvSpPr>
        <p:spPr>
          <a:xfrm rot="5400000">
            <a:off x="4299750" y="288725"/>
            <a:ext cx="544500" cy="91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2700000">
            <a:off x="-81600" y="49465"/>
            <a:ext cx="980050" cy="980050"/>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6361650" y="-100"/>
            <a:ext cx="27822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21350" y="2376200"/>
            <a:ext cx="2942100" cy="14463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996250" y="831575"/>
            <a:ext cx="9009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21"/>
          <p:cNvSpPr txBox="1">
            <a:spLocks noGrp="1"/>
          </p:cNvSpPr>
          <p:nvPr>
            <p:ph type="subTitle" idx="1"/>
          </p:nvPr>
        </p:nvSpPr>
        <p:spPr>
          <a:xfrm>
            <a:off x="720000" y="1710157"/>
            <a:ext cx="2129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2" name="Google Shape;122;p21"/>
          <p:cNvSpPr txBox="1">
            <a:spLocks noGrp="1"/>
          </p:cNvSpPr>
          <p:nvPr>
            <p:ph type="subTitle" idx="2"/>
          </p:nvPr>
        </p:nvSpPr>
        <p:spPr>
          <a:xfrm>
            <a:off x="3507450" y="1710157"/>
            <a:ext cx="2129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3" name="Google Shape;123;p21"/>
          <p:cNvSpPr txBox="1">
            <a:spLocks noGrp="1"/>
          </p:cNvSpPr>
          <p:nvPr>
            <p:ph type="subTitle" idx="3"/>
          </p:nvPr>
        </p:nvSpPr>
        <p:spPr>
          <a:xfrm>
            <a:off x="720000" y="3361451"/>
            <a:ext cx="2129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4" name="Google Shape;124;p21"/>
          <p:cNvSpPr txBox="1">
            <a:spLocks noGrp="1"/>
          </p:cNvSpPr>
          <p:nvPr>
            <p:ph type="subTitle" idx="4"/>
          </p:nvPr>
        </p:nvSpPr>
        <p:spPr>
          <a:xfrm>
            <a:off x="3507450" y="3361451"/>
            <a:ext cx="2129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5" name="Google Shape;125;p21"/>
          <p:cNvSpPr txBox="1">
            <a:spLocks noGrp="1"/>
          </p:cNvSpPr>
          <p:nvPr>
            <p:ph type="subTitle" idx="5"/>
          </p:nvPr>
        </p:nvSpPr>
        <p:spPr>
          <a:xfrm>
            <a:off x="6294900" y="1710157"/>
            <a:ext cx="2129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6" name="Google Shape;126;p21"/>
          <p:cNvSpPr txBox="1">
            <a:spLocks noGrp="1"/>
          </p:cNvSpPr>
          <p:nvPr>
            <p:ph type="subTitle" idx="6"/>
          </p:nvPr>
        </p:nvSpPr>
        <p:spPr>
          <a:xfrm>
            <a:off x="6294900" y="3361451"/>
            <a:ext cx="2129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7" name="Google Shape;127;p21"/>
          <p:cNvSpPr txBox="1">
            <a:spLocks noGrp="1"/>
          </p:cNvSpPr>
          <p:nvPr>
            <p:ph type="subTitle" idx="7"/>
          </p:nvPr>
        </p:nvSpPr>
        <p:spPr>
          <a:xfrm>
            <a:off x="720000" y="1315050"/>
            <a:ext cx="21291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1"/>
          <p:cNvSpPr txBox="1">
            <a:spLocks noGrp="1"/>
          </p:cNvSpPr>
          <p:nvPr>
            <p:ph type="subTitle" idx="8"/>
          </p:nvPr>
        </p:nvSpPr>
        <p:spPr>
          <a:xfrm>
            <a:off x="3507450" y="1315050"/>
            <a:ext cx="21291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1"/>
          <p:cNvSpPr txBox="1">
            <a:spLocks noGrp="1"/>
          </p:cNvSpPr>
          <p:nvPr>
            <p:ph type="subTitle" idx="9"/>
          </p:nvPr>
        </p:nvSpPr>
        <p:spPr>
          <a:xfrm>
            <a:off x="6294900" y="1315050"/>
            <a:ext cx="21291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1"/>
          <p:cNvSpPr txBox="1">
            <a:spLocks noGrp="1"/>
          </p:cNvSpPr>
          <p:nvPr>
            <p:ph type="subTitle" idx="13"/>
          </p:nvPr>
        </p:nvSpPr>
        <p:spPr>
          <a:xfrm>
            <a:off x="720000" y="2965923"/>
            <a:ext cx="21291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21"/>
          <p:cNvSpPr txBox="1">
            <a:spLocks noGrp="1"/>
          </p:cNvSpPr>
          <p:nvPr>
            <p:ph type="subTitle" idx="14"/>
          </p:nvPr>
        </p:nvSpPr>
        <p:spPr>
          <a:xfrm>
            <a:off x="3507450" y="2965923"/>
            <a:ext cx="21291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21"/>
          <p:cNvSpPr txBox="1">
            <a:spLocks noGrp="1"/>
          </p:cNvSpPr>
          <p:nvPr>
            <p:ph type="subTitle" idx="15"/>
          </p:nvPr>
        </p:nvSpPr>
        <p:spPr>
          <a:xfrm>
            <a:off x="6294900" y="2965923"/>
            <a:ext cx="2129100" cy="4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21"/>
          <p:cNvSpPr/>
          <p:nvPr/>
        </p:nvSpPr>
        <p:spPr>
          <a:xfrm>
            <a:off x="8599500" y="0"/>
            <a:ext cx="5445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rot="2700000">
            <a:off x="-81600" y="202965"/>
            <a:ext cx="980050" cy="980050"/>
          </a:xfrm>
          <a:prstGeom prst="mathPlus">
            <a:avLst>
              <a:gd name="adj1" fmla="val 235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5679942" y="4328276"/>
            <a:ext cx="729300" cy="729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22"/>
          <p:cNvSpPr/>
          <p:nvPr/>
        </p:nvSpPr>
        <p:spPr>
          <a:xfrm>
            <a:off x="0" y="0"/>
            <a:ext cx="9144000" cy="34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0" y="4796700"/>
            <a:ext cx="9144000" cy="34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3"/>
          <p:cNvSpPr/>
          <p:nvPr/>
        </p:nvSpPr>
        <p:spPr>
          <a:xfrm>
            <a:off x="0" y="0"/>
            <a:ext cx="4476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8696400" y="0"/>
            <a:ext cx="447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10800000">
            <a:off x="6728925" y="4299525"/>
            <a:ext cx="729300" cy="729300"/>
          </a:xfrm>
          <a:prstGeom prst="blockArc">
            <a:avLst>
              <a:gd name="adj1" fmla="val 10800000"/>
              <a:gd name="adj2" fmla="val 0"/>
              <a:gd name="adj3"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24"/>
          <p:cNvSpPr/>
          <p:nvPr/>
        </p:nvSpPr>
        <p:spPr>
          <a:xfrm rot="5400000">
            <a:off x="4303725" y="295175"/>
            <a:ext cx="544500" cy="915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p:nvPr/>
        </p:nvSpPr>
        <p:spPr>
          <a:xfrm>
            <a:off x="316688" y="4281950"/>
            <a:ext cx="644100" cy="6441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4"/>
          <p:cNvSpPr/>
          <p:nvPr/>
        </p:nvSpPr>
        <p:spPr>
          <a:xfrm>
            <a:off x="8311942" y="539500"/>
            <a:ext cx="729300" cy="729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4"/>
          <p:cNvSpPr/>
          <p:nvPr/>
        </p:nvSpPr>
        <p:spPr>
          <a:xfrm>
            <a:off x="94700" y="146725"/>
            <a:ext cx="644100" cy="644100"/>
          </a:xfrm>
          <a:prstGeom prst="flowChartDelay">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 name="Google Shape;153;p25"/>
          <p:cNvSpPr/>
          <p:nvPr/>
        </p:nvSpPr>
        <p:spPr>
          <a:xfrm rot="5400000">
            <a:off x="4415325" y="406625"/>
            <a:ext cx="321300" cy="9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a:off x="185750" y="110300"/>
            <a:ext cx="644100" cy="644100"/>
          </a:xfrm>
          <a:prstGeom prst="flowChartDelay">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5">
  <p:cSld name="CUSTOM_10_1_1_1_1">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6"/>
          <p:cNvSpPr/>
          <p:nvPr/>
        </p:nvSpPr>
        <p:spPr>
          <a:xfrm>
            <a:off x="0" y="4683850"/>
            <a:ext cx="9144000" cy="45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713213" y="539500"/>
            <a:ext cx="44481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27"/>
          <p:cNvSpPr txBox="1">
            <a:spLocks noGrp="1"/>
          </p:cNvSpPr>
          <p:nvPr>
            <p:ph type="subTitle" idx="1"/>
          </p:nvPr>
        </p:nvSpPr>
        <p:spPr>
          <a:xfrm>
            <a:off x="713225" y="1598200"/>
            <a:ext cx="4448100" cy="96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1" name="Google Shape;161;p27"/>
          <p:cNvSpPr txBox="1"/>
          <p:nvPr/>
        </p:nvSpPr>
        <p:spPr>
          <a:xfrm>
            <a:off x="713225" y="3681125"/>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de" sz="1100">
                <a:solidFill>
                  <a:schemeClr val="dk1"/>
                </a:solidFill>
                <a:latin typeface="Figtree"/>
                <a:ea typeface="Figtree"/>
                <a:cs typeface="Figtree"/>
                <a:sym typeface="Figtree"/>
              </a:rPr>
              <a:t>CREDITS: Diese Präsentationsvorlage wurde von Slidesgo erstellt, inklusive Icons von Flaticon und Infografiken &amp; Bildern von Freepik </a:t>
            </a:r>
            <a:endParaRPr sz="1100">
              <a:solidFill>
                <a:schemeClr val="dk1"/>
              </a:solidFill>
              <a:latin typeface="Figtree"/>
              <a:ea typeface="Figtree"/>
              <a:cs typeface="Figtree"/>
              <a:sym typeface="Figtree"/>
            </a:endParaRPr>
          </a:p>
          <a:p>
            <a:pPr marL="0" lvl="0" indent="0" algn="l" rtl="0">
              <a:spcBef>
                <a:spcPts val="300"/>
              </a:spcBef>
              <a:spcAft>
                <a:spcPts val="0"/>
              </a:spcAft>
              <a:buNone/>
            </a:pPr>
            <a:endParaRPr sz="1100">
              <a:solidFill>
                <a:schemeClr val="dk1"/>
              </a:solidFill>
              <a:latin typeface="Figtree"/>
              <a:ea typeface="Figtree"/>
              <a:cs typeface="Figtree"/>
              <a:sym typeface="Figtree"/>
            </a:endParaRPr>
          </a:p>
          <a:p>
            <a:pPr marL="0" lvl="0" indent="0" algn="l" rtl="0">
              <a:spcBef>
                <a:spcPts val="300"/>
              </a:spcBef>
              <a:spcAft>
                <a:spcPts val="0"/>
              </a:spcAft>
              <a:buNone/>
            </a:pPr>
            <a:endParaRPr sz="1100">
              <a:solidFill>
                <a:schemeClr val="dk1"/>
              </a:solidFill>
              <a:latin typeface="Figtree"/>
              <a:ea typeface="Figtree"/>
              <a:cs typeface="Figtree"/>
              <a:sym typeface="Figtree"/>
            </a:endParaRPr>
          </a:p>
        </p:txBody>
      </p:sp>
      <p:sp>
        <p:nvSpPr>
          <p:cNvPr id="162" name="Google Shape;162;p27"/>
          <p:cNvSpPr/>
          <p:nvPr/>
        </p:nvSpPr>
        <p:spPr>
          <a:xfrm>
            <a:off x="6946250" y="-6300"/>
            <a:ext cx="2206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3"/>
        <p:cNvGrpSpPr/>
        <p:nvPr/>
      </p:nvGrpSpPr>
      <p:grpSpPr>
        <a:xfrm>
          <a:off x="0" y="0"/>
          <a:ext cx="0" cy="0"/>
          <a:chOff x="0" y="0"/>
          <a:chExt cx="0" cy="0"/>
        </a:xfrm>
      </p:grpSpPr>
      <p:sp>
        <p:nvSpPr>
          <p:cNvPr id="164" name="Google Shape;164;p28"/>
          <p:cNvSpPr/>
          <p:nvPr/>
        </p:nvSpPr>
        <p:spPr>
          <a:xfrm rot="5400000">
            <a:off x="4365800" y="-4358700"/>
            <a:ext cx="412500" cy="912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rot="5400000">
            <a:off x="4369325" y="414150"/>
            <a:ext cx="412500" cy="911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0" y="0"/>
            <a:ext cx="412500" cy="517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8731500" y="0"/>
            <a:ext cx="412500" cy="5178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8"/>
        <p:cNvGrpSpPr/>
        <p:nvPr/>
      </p:nvGrpSpPr>
      <p:grpSpPr>
        <a:xfrm>
          <a:off x="0" y="0"/>
          <a:ext cx="0" cy="0"/>
          <a:chOff x="0" y="0"/>
          <a:chExt cx="0" cy="0"/>
        </a:xfrm>
      </p:grpSpPr>
      <p:sp>
        <p:nvSpPr>
          <p:cNvPr id="169" name="Google Shape;169;p29"/>
          <p:cNvSpPr/>
          <p:nvPr/>
        </p:nvSpPr>
        <p:spPr>
          <a:xfrm>
            <a:off x="0" y="0"/>
            <a:ext cx="713100" cy="53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0" y="4604000"/>
            <a:ext cx="7131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8430775" y="0"/>
            <a:ext cx="713100" cy="53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8430775" y="4604000"/>
            <a:ext cx="713100" cy="53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0" y="-6550"/>
            <a:ext cx="9144000" cy="158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20000" y="1063351"/>
            <a:ext cx="7704000" cy="4638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20" name="Google Shape;20;p4"/>
          <p:cNvSpPr/>
          <p:nvPr/>
        </p:nvSpPr>
        <p:spPr>
          <a:xfrm rot="2700000">
            <a:off x="-58620" y="293890"/>
            <a:ext cx="980050" cy="98005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8142317" y="4239350"/>
            <a:ext cx="729300" cy="729300"/>
          </a:xfrm>
          <a:prstGeom prst="donut">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715375" y="445025"/>
            <a:ext cx="67086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subTitle" idx="1"/>
          </p:nvPr>
        </p:nvSpPr>
        <p:spPr>
          <a:xfrm>
            <a:off x="4923249" y="2802750"/>
            <a:ext cx="2505600" cy="156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2"/>
          </p:nvPr>
        </p:nvSpPr>
        <p:spPr>
          <a:xfrm>
            <a:off x="1715375" y="2802750"/>
            <a:ext cx="2505600" cy="156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3"/>
          </p:nvPr>
        </p:nvSpPr>
        <p:spPr>
          <a:xfrm>
            <a:off x="1715375" y="2301578"/>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4923250" y="2301578"/>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 name="Google Shape;28;p5"/>
          <p:cNvSpPr/>
          <p:nvPr/>
        </p:nvSpPr>
        <p:spPr>
          <a:xfrm>
            <a:off x="-7075" y="0"/>
            <a:ext cx="11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p:nvPr/>
        </p:nvSpPr>
        <p:spPr>
          <a:xfrm>
            <a:off x="-6550" y="-6550"/>
            <a:ext cx="7197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811975" y="1137300"/>
            <a:ext cx="42948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7"/>
          <p:cNvSpPr txBox="1">
            <a:spLocks noGrp="1"/>
          </p:cNvSpPr>
          <p:nvPr>
            <p:ph type="subTitle" idx="1"/>
          </p:nvPr>
        </p:nvSpPr>
        <p:spPr>
          <a:xfrm>
            <a:off x="811975" y="1796400"/>
            <a:ext cx="4294800" cy="20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35" name="Google Shape;35;p7"/>
          <p:cNvSpPr>
            <a:spLocks noGrp="1"/>
          </p:cNvSpPr>
          <p:nvPr>
            <p:ph type="pic" idx="2"/>
          </p:nvPr>
        </p:nvSpPr>
        <p:spPr>
          <a:xfrm>
            <a:off x="5643775" y="-50"/>
            <a:ext cx="3500100" cy="5143500"/>
          </a:xfrm>
          <a:prstGeom prst="rect">
            <a:avLst/>
          </a:prstGeom>
          <a:noFill/>
          <a:ln>
            <a:noFill/>
          </a:ln>
        </p:spPr>
      </p:sp>
      <p:sp>
        <p:nvSpPr>
          <p:cNvPr id="36" name="Google Shape;36;p7"/>
          <p:cNvSpPr/>
          <p:nvPr/>
        </p:nvSpPr>
        <p:spPr>
          <a:xfrm>
            <a:off x="0" y="4259875"/>
            <a:ext cx="5648700" cy="88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p:nvPr/>
        </p:nvSpPr>
        <p:spPr>
          <a:xfrm>
            <a:off x="0" y="0"/>
            <a:ext cx="685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8458800" y="0"/>
            <a:ext cx="685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3557875" y="1254000"/>
            <a:ext cx="4872900" cy="196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endParaRPr/>
          </a:p>
        </p:txBody>
      </p:sp>
      <p:sp>
        <p:nvSpPr>
          <p:cNvPr id="43" name="Google Shape;43;p9"/>
          <p:cNvSpPr txBox="1">
            <a:spLocks noGrp="1"/>
          </p:cNvSpPr>
          <p:nvPr>
            <p:ph type="subTitle" idx="1"/>
          </p:nvPr>
        </p:nvSpPr>
        <p:spPr>
          <a:xfrm>
            <a:off x="3557875" y="3218400"/>
            <a:ext cx="4872900" cy="6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r" rtl="0">
              <a:lnSpc>
                <a:spcPct val="100000"/>
              </a:lnSpc>
              <a:spcBef>
                <a:spcPts val="0"/>
              </a:spcBef>
              <a:spcAft>
                <a:spcPts val="0"/>
              </a:spcAft>
              <a:buSzPts val="1200"/>
              <a:buNone/>
              <a:defRPr/>
            </a:lvl2pPr>
            <a:lvl3pPr lvl="2" algn="r" rtl="0">
              <a:lnSpc>
                <a:spcPct val="100000"/>
              </a:lnSpc>
              <a:spcBef>
                <a:spcPts val="1600"/>
              </a:spcBef>
              <a:spcAft>
                <a:spcPts val="0"/>
              </a:spcAft>
              <a:buSzPts val="1200"/>
              <a:buNone/>
              <a:defRPr/>
            </a:lvl3pPr>
            <a:lvl4pPr lvl="3" algn="r" rtl="0">
              <a:lnSpc>
                <a:spcPct val="100000"/>
              </a:lnSpc>
              <a:spcBef>
                <a:spcPts val="1600"/>
              </a:spcBef>
              <a:spcAft>
                <a:spcPts val="0"/>
              </a:spcAft>
              <a:buSzPts val="1200"/>
              <a:buNone/>
              <a:defRPr/>
            </a:lvl4pPr>
            <a:lvl5pPr lvl="4" algn="r" rtl="0">
              <a:lnSpc>
                <a:spcPct val="100000"/>
              </a:lnSpc>
              <a:spcBef>
                <a:spcPts val="1600"/>
              </a:spcBef>
              <a:spcAft>
                <a:spcPts val="0"/>
              </a:spcAft>
              <a:buSzPts val="1200"/>
              <a:buNone/>
              <a:defRPr/>
            </a:lvl5pPr>
            <a:lvl6pPr lvl="5" algn="r" rtl="0">
              <a:lnSpc>
                <a:spcPct val="100000"/>
              </a:lnSpc>
              <a:spcBef>
                <a:spcPts val="1600"/>
              </a:spcBef>
              <a:spcAft>
                <a:spcPts val="0"/>
              </a:spcAft>
              <a:buSzPts val="1200"/>
              <a:buNone/>
              <a:defRPr/>
            </a:lvl6pPr>
            <a:lvl7pPr lvl="6" algn="r" rtl="0">
              <a:lnSpc>
                <a:spcPct val="100000"/>
              </a:lnSpc>
              <a:spcBef>
                <a:spcPts val="1600"/>
              </a:spcBef>
              <a:spcAft>
                <a:spcPts val="0"/>
              </a:spcAft>
              <a:buSzPts val="1200"/>
              <a:buNone/>
              <a:defRPr/>
            </a:lvl7pPr>
            <a:lvl8pPr lvl="7" algn="r" rtl="0">
              <a:lnSpc>
                <a:spcPct val="100000"/>
              </a:lnSpc>
              <a:spcBef>
                <a:spcPts val="1600"/>
              </a:spcBef>
              <a:spcAft>
                <a:spcPts val="0"/>
              </a:spcAft>
              <a:buSzPts val="1200"/>
              <a:buNone/>
              <a:defRPr/>
            </a:lvl8pPr>
            <a:lvl9pPr lvl="8" algn="r" rtl="0">
              <a:lnSpc>
                <a:spcPct val="100000"/>
              </a:lnSpc>
              <a:spcBef>
                <a:spcPts val="1600"/>
              </a:spcBef>
              <a:spcAft>
                <a:spcPts val="1600"/>
              </a:spcAft>
              <a:buSzPts val="1200"/>
              <a:buNone/>
              <a:defRPr/>
            </a:lvl9pPr>
          </a:lstStyle>
          <a:p>
            <a:endParaRPr/>
          </a:p>
        </p:txBody>
      </p:sp>
      <p:sp>
        <p:nvSpPr>
          <p:cNvPr id="44" name="Google Shape;44;p9"/>
          <p:cNvSpPr/>
          <p:nvPr/>
        </p:nvSpPr>
        <p:spPr>
          <a:xfrm>
            <a:off x="0" y="0"/>
            <a:ext cx="1796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Arvo"/>
              <a:buNone/>
              <a:defRPr sz="3000">
                <a:solidFill>
                  <a:schemeClr val="dk1"/>
                </a:solidFill>
                <a:latin typeface="Arvo"/>
                <a:ea typeface="Arvo"/>
                <a:cs typeface="Arvo"/>
                <a:sym typeface="Arvo"/>
              </a:defRPr>
            </a:lvl1pPr>
            <a:lvl2pPr lvl="1" algn="ctr" rtl="0">
              <a:spcBef>
                <a:spcPts val="0"/>
              </a:spcBef>
              <a:spcAft>
                <a:spcPts val="0"/>
              </a:spcAft>
              <a:buClr>
                <a:schemeClr val="dk1"/>
              </a:buClr>
              <a:buSzPts val="3000"/>
              <a:buFont typeface="Arvo"/>
              <a:buNone/>
              <a:defRPr sz="3000">
                <a:solidFill>
                  <a:schemeClr val="dk1"/>
                </a:solidFill>
                <a:latin typeface="Arvo"/>
                <a:ea typeface="Arvo"/>
                <a:cs typeface="Arvo"/>
                <a:sym typeface="Arvo"/>
              </a:defRPr>
            </a:lvl2pPr>
            <a:lvl3pPr lvl="2" algn="ctr" rtl="0">
              <a:spcBef>
                <a:spcPts val="0"/>
              </a:spcBef>
              <a:spcAft>
                <a:spcPts val="0"/>
              </a:spcAft>
              <a:buClr>
                <a:schemeClr val="dk1"/>
              </a:buClr>
              <a:buSzPts val="3000"/>
              <a:buFont typeface="Arvo"/>
              <a:buNone/>
              <a:defRPr sz="3000">
                <a:solidFill>
                  <a:schemeClr val="dk1"/>
                </a:solidFill>
                <a:latin typeface="Arvo"/>
                <a:ea typeface="Arvo"/>
                <a:cs typeface="Arvo"/>
                <a:sym typeface="Arvo"/>
              </a:defRPr>
            </a:lvl3pPr>
            <a:lvl4pPr lvl="3" algn="ctr" rtl="0">
              <a:spcBef>
                <a:spcPts val="0"/>
              </a:spcBef>
              <a:spcAft>
                <a:spcPts val="0"/>
              </a:spcAft>
              <a:buClr>
                <a:schemeClr val="dk1"/>
              </a:buClr>
              <a:buSzPts val="3000"/>
              <a:buFont typeface="Arvo"/>
              <a:buNone/>
              <a:defRPr sz="3000">
                <a:solidFill>
                  <a:schemeClr val="dk1"/>
                </a:solidFill>
                <a:latin typeface="Arvo"/>
                <a:ea typeface="Arvo"/>
                <a:cs typeface="Arvo"/>
                <a:sym typeface="Arvo"/>
              </a:defRPr>
            </a:lvl4pPr>
            <a:lvl5pPr lvl="4" algn="ctr" rtl="0">
              <a:spcBef>
                <a:spcPts val="0"/>
              </a:spcBef>
              <a:spcAft>
                <a:spcPts val="0"/>
              </a:spcAft>
              <a:buClr>
                <a:schemeClr val="dk1"/>
              </a:buClr>
              <a:buSzPts val="3000"/>
              <a:buFont typeface="Arvo"/>
              <a:buNone/>
              <a:defRPr sz="3000">
                <a:solidFill>
                  <a:schemeClr val="dk1"/>
                </a:solidFill>
                <a:latin typeface="Arvo"/>
                <a:ea typeface="Arvo"/>
                <a:cs typeface="Arvo"/>
                <a:sym typeface="Arvo"/>
              </a:defRPr>
            </a:lvl5pPr>
            <a:lvl6pPr lvl="5" algn="ctr" rtl="0">
              <a:spcBef>
                <a:spcPts val="0"/>
              </a:spcBef>
              <a:spcAft>
                <a:spcPts val="0"/>
              </a:spcAft>
              <a:buClr>
                <a:schemeClr val="dk1"/>
              </a:buClr>
              <a:buSzPts val="3000"/>
              <a:buFont typeface="Arvo"/>
              <a:buNone/>
              <a:defRPr sz="3000">
                <a:solidFill>
                  <a:schemeClr val="dk1"/>
                </a:solidFill>
                <a:latin typeface="Arvo"/>
                <a:ea typeface="Arvo"/>
                <a:cs typeface="Arvo"/>
                <a:sym typeface="Arvo"/>
              </a:defRPr>
            </a:lvl6pPr>
            <a:lvl7pPr lvl="6" algn="ctr" rtl="0">
              <a:spcBef>
                <a:spcPts val="0"/>
              </a:spcBef>
              <a:spcAft>
                <a:spcPts val="0"/>
              </a:spcAft>
              <a:buClr>
                <a:schemeClr val="dk1"/>
              </a:buClr>
              <a:buSzPts val="3000"/>
              <a:buFont typeface="Arvo"/>
              <a:buNone/>
              <a:defRPr sz="3000">
                <a:solidFill>
                  <a:schemeClr val="dk1"/>
                </a:solidFill>
                <a:latin typeface="Arvo"/>
                <a:ea typeface="Arvo"/>
                <a:cs typeface="Arvo"/>
                <a:sym typeface="Arvo"/>
              </a:defRPr>
            </a:lvl7pPr>
            <a:lvl8pPr lvl="7" algn="ctr" rtl="0">
              <a:spcBef>
                <a:spcPts val="0"/>
              </a:spcBef>
              <a:spcAft>
                <a:spcPts val="0"/>
              </a:spcAft>
              <a:buClr>
                <a:schemeClr val="dk1"/>
              </a:buClr>
              <a:buSzPts val="3000"/>
              <a:buFont typeface="Arvo"/>
              <a:buNone/>
              <a:defRPr sz="3000">
                <a:solidFill>
                  <a:schemeClr val="dk1"/>
                </a:solidFill>
                <a:latin typeface="Arvo"/>
                <a:ea typeface="Arvo"/>
                <a:cs typeface="Arvo"/>
                <a:sym typeface="Arvo"/>
              </a:defRPr>
            </a:lvl8pPr>
            <a:lvl9pPr lvl="8" algn="ctr" rtl="0">
              <a:spcBef>
                <a:spcPts val="0"/>
              </a:spcBef>
              <a:spcAft>
                <a:spcPts val="0"/>
              </a:spcAft>
              <a:buClr>
                <a:schemeClr val="dk1"/>
              </a:buClr>
              <a:buSzPts val="3000"/>
              <a:buFont typeface="Arvo"/>
              <a:buNone/>
              <a:defRPr sz="30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160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160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160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160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160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160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160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1600"/>
              </a:spcBef>
              <a:spcAft>
                <a:spcPts val="160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ctrTitle"/>
          </p:nvPr>
        </p:nvSpPr>
        <p:spPr>
          <a:xfrm>
            <a:off x="2300175" y="1550350"/>
            <a:ext cx="6130500" cy="2297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de" sz="5100"/>
              <a:t>A </a:t>
            </a:r>
            <a:r>
              <a:rPr lang="de" sz="5100">
                <a:solidFill>
                  <a:srgbClr val="E76A28"/>
                </a:solidFill>
              </a:rPr>
              <a:t>Noob’s</a:t>
            </a:r>
            <a:r>
              <a:rPr lang="de" sz="5100"/>
              <a:t> Journey into </a:t>
            </a:r>
            <a:r>
              <a:rPr lang="de" sz="5100">
                <a:solidFill>
                  <a:srgbClr val="E76A28"/>
                </a:solidFill>
              </a:rPr>
              <a:t>AI</a:t>
            </a:r>
            <a:endParaRPr sz="5100">
              <a:solidFill>
                <a:srgbClr val="E76A28"/>
              </a:solidFill>
            </a:endParaRPr>
          </a:p>
          <a:p>
            <a:pPr marL="0" lvl="0" indent="0" algn="r" rtl="0">
              <a:spcBef>
                <a:spcPts val="0"/>
              </a:spcBef>
              <a:spcAft>
                <a:spcPts val="0"/>
              </a:spcAft>
              <a:buNone/>
            </a:pPr>
            <a:r>
              <a:rPr lang="de" sz="3600">
                <a:solidFill>
                  <a:srgbClr val="188038"/>
                </a:solidFill>
              </a:rPr>
              <a:t>Group 12</a:t>
            </a:r>
            <a:endParaRPr sz="5100">
              <a:solidFill>
                <a:srgbClr val="188038"/>
              </a:solidFill>
            </a:endParaRPr>
          </a:p>
        </p:txBody>
      </p:sp>
      <p:sp>
        <p:nvSpPr>
          <p:cNvPr id="178" name="Google Shape;178;p30"/>
          <p:cNvSpPr/>
          <p:nvPr/>
        </p:nvSpPr>
        <p:spPr>
          <a:xfrm>
            <a:off x="2717675" y="3687250"/>
            <a:ext cx="759900" cy="75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rot="2700000">
            <a:off x="292983" y="2294809"/>
            <a:ext cx="644033" cy="64403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7569226" y="149050"/>
            <a:ext cx="780900" cy="7809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1927775" y="609650"/>
            <a:ext cx="715800" cy="715800"/>
          </a:xfrm>
          <a:prstGeom prst="flowChartDelay">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30"/>
          <p:cNvPicPr preferRelativeResize="0"/>
          <p:nvPr/>
        </p:nvPicPr>
        <p:blipFill>
          <a:blip r:embed="rId3">
            <a:alphaModFix/>
          </a:blip>
          <a:stretch>
            <a:fillRect/>
          </a:stretch>
        </p:blipFill>
        <p:spPr>
          <a:xfrm>
            <a:off x="7774699" y="3847449"/>
            <a:ext cx="1022900" cy="1022900"/>
          </a:xfrm>
          <a:prstGeom prst="rect">
            <a:avLst/>
          </a:prstGeom>
          <a:noFill/>
          <a:ln>
            <a:noFill/>
          </a:ln>
        </p:spPr>
      </p:pic>
      <p:sp>
        <p:nvSpPr>
          <p:cNvPr id="183" name="Google Shape;183;p30"/>
          <p:cNvSpPr txBox="1"/>
          <p:nvPr/>
        </p:nvSpPr>
        <p:spPr>
          <a:xfrm>
            <a:off x="5048000" y="4219948"/>
            <a:ext cx="3260100" cy="456600"/>
          </a:xfrm>
          <a:prstGeom prst="rect">
            <a:avLst/>
          </a:prstGeom>
          <a:noFill/>
          <a:ln>
            <a:noFill/>
          </a:ln>
        </p:spPr>
        <p:txBody>
          <a:bodyPr spcFirstLastPara="1" wrap="square" lIns="91425" tIns="91425" rIns="91425" bIns="91425" anchor="ctr" anchorCtr="0">
            <a:noAutofit/>
          </a:bodyPr>
          <a:lstStyle/>
          <a:p>
            <a:pPr marL="50800" marR="203200" lvl="0" indent="0" algn="ctr" rtl="0">
              <a:lnSpc>
                <a:spcPct val="100000"/>
              </a:lnSpc>
              <a:spcBef>
                <a:spcPts val="0"/>
              </a:spcBef>
              <a:spcAft>
                <a:spcPts val="0"/>
              </a:spcAft>
              <a:buNone/>
            </a:pPr>
            <a:r>
              <a:rPr lang="de">
                <a:solidFill>
                  <a:srgbClr val="444746"/>
                </a:solidFill>
                <a:latin typeface="Roboto"/>
                <a:ea typeface="Roboto"/>
                <a:cs typeface="Roboto"/>
                <a:sym typeface="Roboto"/>
              </a:rPr>
              <a:t>QRCode to SKLearn Pipeline!</a:t>
            </a:r>
            <a:endParaRPr>
              <a:solidFill>
                <a:srgbClr val="444746"/>
              </a:solidFill>
              <a:latin typeface="Roboto"/>
              <a:ea typeface="Roboto"/>
              <a:cs typeface="Roboto"/>
              <a:sym typeface="Roboto"/>
            </a:endParaRPr>
          </a:p>
          <a:p>
            <a:pPr marL="0" lvl="0" indent="0" algn="l" rtl="0">
              <a:lnSpc>
                <a:spcPct val="115000"/>
              </a:lnSpc>
              <a:spcBef>
                <a:spcPts val="0"/>
              </a:spcBef>
              <a:spcAft>
                <a:spcPts val="0"/>
              </a:spcAft>
              <a:buNone/>
            </a:pPr>
            <a:endParaRPr sz="105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0"/>
          <p:cNvPicPr preferRelativeResize="0"/>
          <p:nvPr/>
        </p:nvPicPr>
        <p:blipFill rotWithShape="1">
          <a:blip r:embed="rId3">
            <a:alphaModFix/>
          </a:blip>
          <a:srcRect l="16501" t="1216" r="11875" b="10646"/>
          <a:stretch/>
        </p:blipFill>
        <p:spPr>
          <a:xfrm>
            <a:off x="4067050" y="318500"/>
            <a:ext cx="4925526" cy="4506500"/>
          </a:xfrm>
          <a:prstGeom prst="rect">
            <a:avLst/>
          </a:prstGeom>
          <a:noFill/>
          <a:ln>
            <a:noFill/>
          </a:ln>
        </p:spPr>
      </p:pic>
      <p:sp>
        <p:nvSpPr>
          <p:cNvPr id="273" name="Google Shape;273;p40"/>
          <p:cNvSpPr txBox="1">
            <a:spLocks noGrp="1"/>
          </p:cNvSpPr>
          <p:nvPr>
            <p:ph type="title"/>
          </p:nvPr>
        </p:nvSpPr>
        <p:spPr>
          <a:xfrm>
            <a:off x="217975" y="711725"/>
            <a:ext cx="3701100" cy="118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Correlation Matrix (Spearman)</a:t>
            </a:r>
            <a:endParaRPr/>
          </a:p>
        </p:txBody>
      </p:sp>
      <p:sp>
        <p:nvSpPr>
          <p:cNvPr id="274" name="Google Shape;274;p40"/>
          <p:cNvSpPr txBox="1"/>
          <p:nvPr/>
        </p:nvSpPr>
        <p:spPr>
          <a:xfrm>
            <a:off x="603125" y="2330975"/>
            <a:ext cx="1479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0"/>
              <a:t>🤨</a:t>
            </a:r>
            <a:endParaRPr sz="10000"/>
          </a:p>
        </p:txBody>
      </p:sp>
      <p:sp>
        <p:nvSpPr>
          <p:cNvPr id="275" name="Google Shape;275;p40"/>
          <p:cNvSpPr/>
          <p:nvPr/>
        </p:nvSpPr>
        <p:spPr>
          <a:xfrm>
            <a:off x="1683100" y="4021823"/>
            <a:ext cx="1884900" cy="457200"/>
          </a:xfrm>
          <a:prstGeom prst="wedgeRoundRectCallout">
            <a:avLst>
              <a:gd name="adj1" fmla="val -47312"/>
              <a:gd name="adj2" fmla="val -123141"/>
              <a:gd name="adj3"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500">
                <a:latin typeface="Figtree"/>
                <a:ea typeface="Figtree"/>
                <a:cs typeface="Figtree"/>
                <a:sym typeface="Figtree"/>
              </a:rPr>
              <a:t>Slightly Better?</a:t>
            </a:r>
            <a:endParaRPr sz="1500">
              <a:latin typeface="Figtree"/>
              <a:ea typeface="Figtree"/>
              <a:cs typeface="Figtree"/>
              <a:sym typeface="Figtre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721350" y="2376200"/>
            <a:ext cx="4914900" cy="14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3500"/>
              <a:t>Will </a:t>
            </a:r>
            <a:r>
              <a:rPr lang="de" sz="3500">
                <a:solidFill>
                  <a:srgbClr val="E76A28"/>
                </a:solidFill>
              </a:rPr>
              <a:t>Data Preprocessing</a:t>
            </a:r>
            <a:r>
              <a:rPr lang="de" sz="3500"/>
              <a:t> Help?</a:t>
            </a:r>
            <a:endParaRPr sz="3500"/>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p:nvPr/>
        </p:nvSpPr>
        <p:spPr>
          <a:xfrm>
            <a:off x="753700" y="1486275"/>
            <a:ext cx="7295700" cy="287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400">
                <a:solidFill>
                  <a:schemeClr val="dk1"/>
                </a:solidFill>
                <a:latin typeface="Arvo"/>
                <a:ea typeface="Arvo"/>
                <a:cs typeface="Arvo"/>
                <a:sym typeface="Arvo"/>
              </a:rPr>
              <a:t>Dropping Columns</a:t>
            </a:r>
            <a:endParaRPr sz="2400">
              <a:solidFill>
                <a:schemeClr val="dk1"/>
              </a:solidFill>
              <a:latin typeface="Arvo"/>
              <a:ea typeface="Arvo"/>
              <a:cs typeface="Arvo"/>
              <a:sym typeface="Arvo"/>
            </a:endParaRPr>
          </a:p>
          <a:p>
            <a:pPr marL="457200" lvl="0" indent="-342900" algn="l" rtl="0">
              <a:lnSpc>
                <a:spcPct val="115000"/>
              </a:lnSpc>
              <a:spcBef>
                <a:spcPts val="1000"/>
              </a:spcBef>
              <a:spcAft>
                <a:spcPts val="0"/>
              </a:spcAft>
              <a:buClr>
                <a:schemeClr val="dk1"/>
              </a:buClr>
              <a:buSzPts val="1800"/>
              <a:buFont typeface="Arvo"/>
              <a:buChar char="-"/>
            </a:pPr>
            <a:r>
              <a:rPr lang="de" sz="1800">
                <a:solidFill>
                  <a:schemeClr val="dk1"/>
                </a:solidFill>
                <a:latin typeface="Arvo"/>
                <a:ea typeface="Arvo"/>
                <a:cs typeface="Arvo"/>
                <a:sym typeface="Arvo"/>
              </a:rPr>
              <a:t>Removing </a:t>
            </a:r>
            <a:r>
              <a:rPr lang="de" sz="1800">
                <a:solidFill>
                  <a:srgbClr val="188038"/>
                </a:solidFill>
                <a:latin typeface="Arvo"/>
                <a:ea typeface="Arvo"/>
                <a:cs typeface="Arvo"/>
                <a:sym typeface="Arvo"/>
              </a:rPr>
              <a:t>unnecessary</a:t>
            </a:r>
            <a:r>
              <a:rPr lang="de" sz="1800">
                <a:solidFill>
                  <a:schemeClr val="dk1"/>
                </a:solidFill>
                <a:latin typeface="Arvo"/>
                <a:ea typeface="Arvo"/>
                <a:cs typeface="Arvo"/>
                <a:sym typeface="Arvo"/>
              </a:rPr>
              <a:t> and/or (statistically) </a:t>
            </a:r>
            <a:r>
              <a:rPr lang="de" sz="1800">
                <a:solidFill>
                  <a:srgbClr val="188038"/>
                </a:solidFill>
                <a:latin typeface="Arvo"/>
                <a:ea typeface="Arvo"/>
                <a:cs typeface="Arvo"/>
                <a:sym typeface="Arvo"/>
              </a:rPr>
              <a:t>insignificant</a:t>
            </a:r>
            <a:r>
              <a:rPr lang="de" sz="1800">
                <a:solidFill>
                  <a:schemeClr val="dk1"/>
                </a:solidFill>
                <a:latin typeface="Arvo"/>
                <a:ea typeface="Arvo"/>
                <a:cs typeface="Arvo"/>
                <a:sym typeface="Arvo"/>
              </a:rPr>
              <a:t> columns </a:t>
            </a:r>
            <a:endParaRPr sz="1800">
              <a:solidFill>
                <a:schemeClr val="dk1"/>
              </a:solidFill>
              <a:latin typeface="Arvo"/>
              <a:ea typeface="Arvo"/>
              <a:cs typeface="Arvo"/>
              <a:sym typeface="Arvo"/>
            </a:endParaRPr>
          </a:p>
          <a:p>
            <a:pPr marL="914400" lvl="1" indent="-330200" algn="l" rtl="0">
              <a:lnSpc>
                <a:spcPct val="115000"/>
              </a:lnSpc>
              <a:spcBef>
                <a:spcPts val="1000"/>
              </a:spcBef>
              <a:spcAft>
                <a:spcPts val="0"/>
              </a:spcAft>
              <a:buClr>
                <a:schemeClr val="dk1"/>
              </a:buClr>
              <a:buSzPts val="1600"/>
              <a:buFont typeface="Arvo"/>
              <a:buChar char="-"/>
            </a:pPr>
            <a:r>
              <a:rPr lang="de" sz="1600">
                <a:solidFill>
                  <a:schemeClr val="dk1"/>
                </a:solidFill>
                <a:latin typeface="Arvo"/>
                <a:ea typeface="Arvo"/>
                <a:cs typeface="Arvo"/>
                <a:sym typeface="Arvo"/>
              </a:rPr>
              <a:t>AccountID</a:t>
            </a:r>
            <a:endParaRPr sz="1600">
              <a:solidFill>
                <a:schemeClr val="dk1"/>
              </a:solidFill>
              <a:latin typeface="Arvo"/>
              <a:ea typeface="Arvo"/>
              <a:cs typeface="Arvo"/>
              <a:sym typeface="Arvo"/>
            </a:endParaRPr>
          </a:p>
          <a:p>
            <a:pPr marL="914400" lvl="1" indent="-330200" algn="l" rtl="0">
              <a:lnSpc>
                <a:spcPct val="115000"/>
              </a:lnSpc>
              <a:spcBef>
                <a:spcPts val="0"/>
              </a:spcBef>
              <a:spcAft>
                <a:spcPts val="0"/>
              </a:spcAft>
              <a:buClr>
                <a:schemeClr val="dk1"/>
              </a:buClr>
              <a:buSzPts val="1600"/>
              <a:buFont typeface="Arvo"/>
              <a:buChar char="-"/>
            </a:pPr>
            <a:r>
              <a:rPr lang="de" sz="1600">
                <a:solidFill>
                  <a:schemeClr val="dk1"/>
                </a:solidFill>
                <a:latin typeface="Arvo"/>
                <a:ea typeface="Arvo"/>
                <a:cs typeface="Arvo"/>
                <a:sym typeface="Arvo"/>
              </a:rPr>
              <a:t>Square Footage</a:t>
            </a:r>
            <a:endParaRPr sz="1600">
              <a:solidFill>
                <a:schemeClr val="dk1"/>
              </a:solidFill>
              <a:latin typeface="Arvo"/>
              <a:ea typeface="Arvo"/>
              <a:cs typeface="Arvo"/>
              <a:sym typeface="Arvo"/>
            </a:endParaRPr>
          </a:p>
          <a:p>
            <a:pPr marL="914400" lvl="1" indent="-330200" algn="l" rtl="0">
              <a:lnSpc>
                <a:spcPct val="115000"/>
              </a:lnSpc>
              <a:spcBef>
                <a:spcPts val="0"/>
              </a:spcBef>
              <a:spcAft>
                <a:spcPts val="0"/>
              </a:spcAft>
              <a:buClr>
                <a:schemeClr val="dk1"/>
              </a:buClr>
              <a:buSzPts val="1600"/>
              <a:buFont typeface="Arvo"/>
              <a:buChar char="-"/>
            </a:pPr>
            <a:r>
              <a:rPr lang="de" sz="1600">
                <a:solidFill>
                  <a:schemeClr val="dk1"/>
                </a:solidFill>
                <a:latin typeface="Arvo"/>
                <a:ea typeface="Arvo"/>
                <a:cs typeface="Arvo"/>
                <a:sym typeface="Arvo"/>
              </a:rPr>
              <a:t>Company Status (Active/Inactive)</a:t>
            </a:r>
            <a:endParaRPr sz="1600">
              <a:solidFill>
                <a:schemeClr val="dk1"/>
              </a:solidFill>
              <a:latin typeface="Arvo"/>
              <a:ea typeface="Arvo"/>
              <a:cs typeface="Arvo"/>
              <a:sym typeface="Arvo"/>
            </a:endParaRPr>
          </a:p>
          <a:p>
            <a:pPr marL="914400" lvl="1" indent="-330200" algn="l" rtl="0">
              <a:lnSpc>
                <a:spcPct val="115000"/>
              </a:lnSpc>
              <a:spcBef>
                <a:spcPts val="0"/>
              </a:spcBef>
              <a:spcAft>
                <a:spcPts val="0"/>
              </a:spcAft>
              <a:buClr>
                <a:schemeClr val="dk1"/>
              </a:buClr>
              <a:buSzPts val="1600"/>
              <a:buFont typeface="Arvo"/>
              <a:buChar char="-"/>
            </a:pPr>
            <a:r>
              <a:rPr lang="de" sz="1600">
                <a:solidFill>
                  <a:schemeClr val="dk1"/>
                </a:solidFill>
                <a:latin typeface="Arvo"/>
                <a:ea typeface="Arvo"/>
                <a:cs typeface="Arvo"/>
                <a:sym typeface="Arvo"/>
              </a:rPr>
              <a:t>Ownership Type</a:t>
            </a:r>
            <a:endParaRPr sz="1600">
              <a:solidFill>
                <a:srgbClr val="E76A28"/>
              </a:solidFill>
              <a:latin typeface="Arvo"/>
              <a:ea typeface="Arvo"/>
              <a:cs typeface="Arvo"/>
              <a:sym typeface="Arvo"/>
            </a:endParaRPr>
          </a:p>
        </p:txBody>
      </p:sp>
      <p:sp>
        <p:nvSpPr>
          <p:cNvPr id="287" name="Google Shape;28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Data Preprocessing</a:t>
            </a:r>
            <a:endParaRPr sz="3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p:nvPr/>
        </p:nvSpPr>
        <p:spPr>
          <a:xfrm>
            <a:off x="656725" y="1549550"/>
            <a:ext cx="7295700" cy="287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400">
                <a:solidFill>
                  <a:schemeClr val="dk1"/>
                </a:solidFill>
                <a:latin typeface="Arvo"/>
                <a:ea typeface="Arvo"/>
                <a:cs typeface="Arvo"/>
                <a:sym typeface="Arvo"/>
              </a:rPr>
              <a:t>One Hot Encoding (OHE)</a:t>
            </a:r>
            <a:endParaRPr sz="2400">
              <a:solidFill>
                <a:schemeClr val="dk1"/>
              </a:solidFill>
              <a:latin typeface="Arvo"/>
              <a:ea typeface="Arvo"/>
              <a:cs typeface="Arvo"/>
              <a:sym typeface="Arvo"/>
            </a:endParaRPr>
          </a:p>
          <a:p>
            <a:pPr marL="457200" lvl="0" indent="-342900" algn="l" rtl="0">
              <a:lnSpc>
                <a:spcPct val="115000"/>
              </a:lnSpc>
              <a:spcBef>
                <a:spcPts val="1000"/>
              </a:spcBef>
              <a:spcAft>
                <a:spcPts val="0"/>
              </a:spcAft>
              <a:buClr>
                <a:schemeClr val="dk1"/>
              </a:buClr>
              <a:buSzPts val="1800"/>
              <a:buFont typeface="Arvo"/>
              <a:buChar char="-"/>
            </a:pPr>
            <a:r>
              <a:rPr lang="de" sz="1800">
                <a:solidFill>
                  <a:schemeClr val="dk1"/>
                </a:solidFill>
                <a:latin typeface="Arvo"/>
                <a:ea typeface="Arvo"/>
                <a:cs typeface="Arvo"/>
                <a:sym typeface="Arvo"/>
              </a:rPr>
              <a:t>Import/Export Status</a:t>
            </a:r>
            <a:endParaRPr sz="1800">
              <a:solidFill>
                <a:schemeClr val="dk1"/>
              </a:solidFill>
              <a:latin typeface="Arvo"/>
              <a:ea typeface="Arvo"/>
              <a:cs typeface="Arvo"/>
              <a:sym typeface="Arvo"/>
            </a:endParaRPr>
          </a:p>
          <a:p>
            <a:pPr marL="457200" lvl="0" indent="-342900" algn="l" rtl="0">
              <a:lnSpc>
                <a:spcPct val="115000"/>
              </a:lnSpc>
              <a:spcBef>
                <a:spcPts val="1000"/>
              </a:spcBef>
              <a:spcAft>
                <a:spcPts val="1000"/>
              </a:spcAft>
              <a:buClr>
                <a:schemeClr val="dk1"/>
              </a:buClr>
              <a:buSzPts val="1800"/>
              <a:buFont typeface="Arvo"/>
              <a:buChar char="-"/>
            </a:pPr>
            <a:r>
              <a:rPr lang="de" sz="1800">
                <a:solidFill>
                  <a:schemeClr val="dk1"/>
                </a:solidFill>
                <a:latin typeface="Arvo"/>
                <a:ea typeface="Arvo"/>
                <a:cs typeface="Arvo"/>
                <a:sym typeface="Arvo"/>
              </a:rPr>
              <a:t>Entity Type</a:t>
            </a:r>
            <a:endParaRPr sz="1800">
              <a:solidFill>
                <a:schemeClr val="dk1"/>
              </a:solidFill>
              <a:latin typeface="Arvo"/>
              <a:ea typeface="Arvo"/>
              <a:cs typeface="Arvo"/>
              <a:sym typeface="Arvo"/>
            </a:endParaRPr>
          </a:p>
        </p:txBody>
      </p:sp>
      <p:sp>
        <p:nvSpPr>
          <p:cNvPr id="293" name="Google Shape;293;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Data Preprocessing</a:t>
            </a:r>
            <a:endParaRPr sz="3600"/>
          </a:p>
        </p:txBody>
      </p:sp>
      <p:pic>
        <p:nvPicPr>
          <p:cNvPr id="294" name="Google Shape;294;p43"/>
          <p:cNvPicPr preferRelativeResize="0"/>
          <p:nvPr/>
        </p:nvPicPr>
        <p:blipFill>
          <a:blip r:embed="rId3">
            <a:alphaModFix/>
          </a:blip>
          <a:stretch>
            <a:fillRect/>
          </a:stretch>
        </p:blipFill>
        <p:spPr>
          <a:xfrm>
            <a:off x="4718625" y="1464425"/>
            <a:ext cx="4247951" cy="203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4"/>
          <p:cNvSpPr txBox="1"/>
          <p:nvPr/>
        </p:nvSpPr>
        <p:spPr>
          <a:xfrm>
            <a:off x="552325" y="1490712"/>
            <a:ext cx="3471900" cy="298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400" u="sng">
                <a:solidFill>
                  <a:srgbClr val="595959"/>
                </a:solidFill>
                <a:latin typeface="Arvo"/>
                <a:ea typeface="Arvo"/>
                <a:cs typeface="Arvo"/>
                <a:sym typeface="Arvo"/>
              </a:rPr>
              <a:t>Problem</a:t>
            </a:r>
            <a:endParaRPr sz="2400" u="sng">
              <a:solidFill>
                <a:srgbClr val="595959"/>
              </a:solidFill>
              <a:latin typeface="Arvo"/>
              <a:ea typeface="Arvo"/>
              <a:cs typeface="Arvo"/>
              <a:sym typeface="Arvo"/>
            </a:endParaRPr>
          </a:p>
          <a:p>
            <a:pPr marL="0" lvl="0" indent="0" algn="l" rtl="0">
              <a:lnSpc>
                <a:spcPct val="115000"/>
              </a:lnSpc>
              <a:spcBef>
                <a:spcPts val="0"/>
              </a:spcBef>
              <a:spcAft>
                <a:spcPts val="0"/>
              </a:spcAft>
              <a:buNone/>
            </a:pPr>
            <a:r>
              <a:rPr lang="de" sz="1800">
                <a:solidFill>
                  <a:schemeClr val="dk1"/>
                </a:solidFill>
                <a:latin typeface="Arvo"/>
                <a:ea typeface="Arvo"/>
                <a:cs typeface="Arvo"/>
                <a:sym typeface="Arvo"/>
              </a:rPr>
              <a:t>Model </a:t>
            </a:r>
            <a:r>
              <a:rPr lang="de" sz="1800">
                <a:solidFill>
                  <a:srgbClr val="E76A28"/>
                </a:solidFill>
                <a:latin typeface="Arvo"/>
                <a:ea typeface="Arvo"/>
                <a:cs typeface="Arvo"/>
                <a:sym typeface="Arvo"/>
              </a:rPr>
              <a:t>cannot be trained</a:t>
            </a:r>
            <a:r>
              <a:rPr lang="de" sz="1800">
                <a:solidFill>
                  <a:schemeClr val="dk1"/>
                </a:solidFill>
                <a:latin typeface="Arvo"/>
                <a:ea typeface="Arvo"/>
                <a:cs typeface="Arvo"/>
                <a:sym typeface="Arvo"/>
              </a:rPr>
              <a:t> if no data is present</a:t>
            </a:r>
            <a:endParaRPr sz="18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1200">
              <a:solidFill>
                <a:schemeClr val="dk1"/>
              </a:solidFill>
              <a:latin typeface="Arvo"/>
              <a:ea typeface="Arvo"/>
              <a:cs typeface="Arvo"/>
              <a:sym typeface="Arvo"/>
            </a:endParaRPr>
          </a:p>
          <a:p>
            <a:pPr marL="0" lvl="0" indent="0" algn="l" rtl="0">
              <a:lnSpc>
                <a:spcPct val="115000"/>
              </a:lnSpc>
              <a:spcBef>
                <a:spcPts val="0"/>
              </a:spcBef>
              <a:spcAft>
                <a:spcPts val="0"/>
              </a:spcAft>
              <a:buNone/>
            </a:pPr>
            <a:r>
              <a:rPr lang="de" sz="2400" u="sng">
                <a:solidFill>
                  <a:srgbClr val="595959"/>
                </a:solidFill>
                <a:latin typeface="Arvo"/>
                <a:ea typeface="Arvo"/>
                <a:cs typeface="Arvo"/>
                <a:sym typeface="Arvo"/>
              </a:rPr>
              <a:t>Solution</a:t>
            </a:r>
            <a:endParaRPr sz="2400" u="sng">
              <a:solidFill>
                <a:srgbClr val="595959"/>
              </a:solidFill>
              <a:latin typeface="Arvo"/>
              <a:ea typeface="Arvo"/>
              <a:cs typeface="Arvo"/>
              <a:sym typeface="Arvo"/>
            </a:endParaRPr>
          </a:p>
          <a:p>
            <a:pPr marL="0" lvl="0" indent="0" algn="l" rtl="0">
              <a:lnSpc>
                <a:spcPct val="115000"/>
              </a:lnSpc>
              <a:spcBef>
                <a:spcPts val="0"/>
              </a:spcBef>
              <a:spcAft>
                <a:spcPts val="0"/>
              </a:spcAft>
              <a:buNone/>
            </a:pPr>
            <a:r>
              <a:rPr lang="de" sz="1800">
                <a:solidFill>
                  <a:srgbClr val="E76A28"/>
                </a:solidFill>
                <a:latin typeface="Arvo"/>
                <a:ea typeface="Arvo"/>
                <a:cs typeface="Arvo"/>
                <a:sym typeface="Arvo"/>
              </a:rPr>
              <a:t>Predict and impute</a:t>
            </a:r>
            <a:r>
              <a:rPr lang="de" sz="1800">
                <a:solidFill>
                  <a:schemeClr val="dk1"/>
                </a:solidFill>
                <a:latin typeface="Arvo"/>
                <a:ea typeface="Arvo"/>
                <a:cs typeface="Arvo"/>
                <a:sym typeface="Arvo"/>
              </a:rPr>
              <a:t> missing values of data using AI</a:t>
            </a:r>
            <a:endParaRPr sz="1800">
              <a:solidFill>
                <a:srgbClr val="E76A28"/>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Arvo"/>
              <a:ea typeface="Arvo"/>
              <a:cs typeface="Arvo"/>
              <a:sym typeface="Arvo"/>
            </a:endParaRPr>
          </a:p>
        </p:txBody>
      </p:sp>
      <p:sp>
        <p:nvSpPr>
          <p:cNvPr id="300" name="Google Shape;30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Null Values: </a:t>
            </a:r>
            <a:r>
              <a:rPr lang="de" sz="3600">
                <a:solidFill>
                  <a:srgbClr val="188038"/>
                </a:solidFill>
              </a:rPr>
              <a:t>Why Care</a:t>
            </a:r>
            <a:r>
              <a:rPr lang="de" sz="3600"/>
              <a:t>?</a:t>
            </a:r>
            <a:endParaRPr sz="3600"/>
          </a:p>
        </p:txBody>
      </p:sp>
      <p:pic>
        <p:nvPicPr>
          <p:cNvPr id="301" name="Google Shape;301;p44"/>
          <p:cNvPicPr preferRelativeResize="0"/>
          <p:nvPr/>
        </p:nvPicPr>
        <p:blipFill rotWithShape="1">
          <a:blip r:embed="rId3">
            <a:alphaModFix/>
          </a:blip>
          <a:srcRect l="6641" t="11039" r="10032"/>
          <a:stretch/>
        </p:blipFill>
        <p:spPr>
          <a:xfrm>
            <a:off x="4384525" y="1490650"/>
            <a:ext cx="4617349" cy="2981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txBox="1"/>
          <p:nvPr/>
        </p:nvSpPr>
        <p:spPr>
          <a:xfrm>
            <a:off x="1129500" y="1640675"/>
            <a:ext cx="6885000" cy="8160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Arvo"/>
              <a:buChar char="-"/>
            </a:pPr>
            <a:r>
              <a:rPr lang="de" sz="1700">
                <a:solidFill>
                  <a:schemeClr val="dk1"/>
                </a:solidFill>
                <a:latin typeface="Arvo"/>
                <a:ea typeface="Arvo"/>
                <a:cs typeface="Arvo"/>
                <a:sym typeface="Arvo"/>
              </a:rPr>
              <a:t>Less data vs More Data</a:t>
            </a:r>
            <a:endParaRPr sz="1700">
              <a:solidFill>
                <a:schemeClr val="dk1"/>
              </a:solidFill>
              <a:latin typeface="Arvo"/>
              <a:ea typeface="Arvo"/>
              <a:cs typeface="Arvo"/>
              <a:sym typeface="Arvo"/>
            </a:endParaRPr>
          </a:p>
          <a:p>
            <a:pPr marL="457200" lvl="0" indent="-336550" algn="l" rtl="0">
              <a:spcBef>
                <a:spcPts val="1000"/>
              </a:spcBef>
              <a:spcAft>
                <a:spcPts val="1000"/>
              </a:spcAft>
              <a:buClr>
                <a:schemeClr val="dk1"/>
              </a:buClr>
              <a:buSzPts val="1700"/>
              <a:buFont typeface="Arvo"/>
              <a:buChar char="-"/>
            </a:pPr>
            <a:r>
              <a:rPr lang="de" sz="1700">
                <a:solidFill>
                  <a:schemeClr val="dk1"/>
                </a:solidFill>
                <a:latin typeface="Arvo"/>
                <a:ea typeface="Arvo"/>
                <a:cs typeface="Arvo"/>
                <a:sym typeface="Arvo"/>
              </a:rPr>
              <a:t>Null values make up a large percentage of data</a:t>
            </a:r>
            <a:endParaRPr sz="1700">
              <a:solidFill>
                <a:schemeClr val="dk1"/>
              </a:solidFill>
              <a:latin typeface="Arvo"/>
              <a:ea typeface="Arvo"/>
              <a:cs typeface="Arvo"/>
              <a:sym typeface="Arvo"/>
            </a:endParaRPr>
          </a:p>
        </p:txBody>
      </p:sp>
      <p:sp>
        <p:nvSpPr>
          <p:cNvPr id="307" name="Google Shape;30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Why not just drop null values?</a:t>
            </a:r>
            <a:endParaRPr sz="3600"/>
          </a:p>
        </p:txBody>
      </p:sp>
      <p:pic>
        <p:nvPicPr>
          <p:cNvPr id="308" name="Google Shape;308;p45"/>
          <p:cNvPicPr preferRelativeResize="0"/>
          <p:nvPr/>
        </p:nvPicPr>
        <p:blipFill>
          <a:blip r:embed="rId3">
            <a:alphaModFix/>
          </a:blip>
          <a:stretch>
            <a:fillRect/>
          </a:stretch>
        </p:blipFill>
        <p:spPr>
          <a:xfrm>
            <a:off x="1369887" y="2657700"/>
            <a:ext cx="6404225" cy="1861075"/>
          </a:xfrm>
          <a:prstGeom prst="rect">
            <a:avLst/>
          </a:prstGeom>
          <a:noFill/>
          <a:ln>
            <a:noFill/>
          </a:ln>
        </p:spPr>
      </p:pic>
      <p:sp>
        <p:nvSpPr>
          <p:cNvPr id="309" name="Google Shape;309;p45"/>
          <p:cNvSpPr txBox="1"/>
          <p:nvPr/>
        </p:nvSpPr>
        <p:spPr>
          <a:xfrm>
            <a:off x="396058" y="2962226"/>
            <a:ext cx="2304900" cy="192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p:nvPr/>
        </p:nvSpPr>
        <p:spPr>
          <a:xfrm>
            <a:off x="677500" y="1181475"/>
            <a:ext cx="5330700" cy="139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400">
                <a:solidFill>
                  <a:schemeClr val="dk1"/>
                </a:solidFill>
                <a:latin typeface="Arvo"/>
                <a:ea typeface="Arvo"/>
                <a:cs typeface="Arvo"/>
                <a:sym typeface="Arvo"/>
              </a:rPr>
              <a:t>How?</a:t>
            </a:r>
            <a:endParaRPr sz="2400">
              <a:solidFill>
                <a:schemeClr val="dk1"/>
              </a:solidFill>
              <a:latin typeface="Arvo"/>
              <a:ea typeface="Arvo"/>
              <a:cs typeface="Arvo"/>
              <a:sym typeface="Arvo"/>
            </a:endParaRPr>
          </a:p>
          <a:p>
            <a:pPr marL="457200" lvl="0" indent="-330200" algn="l" rtl="0">
              <a:lnSpc>
                <a:spcPct val="115000"/>
              </a:lnSpc>
              <a:spcBef>
                <a:spcPts val="0"/>
              </a:spcBef>
              <a:spcAft>
                <a:spcPts val="0"/>
              </a:spcAft>
              <a:buClr>
                <a:schemeClr val="dk1"/>
              </a:buClr>
              <a:buSzPts val="1600"/>
              <a:buFont typeface="Arvo"/>
              <a:buAutoNum type="arabicPeriod"/>
            </a:pPr>
            <a:r>
              <a:rPr lang="de" sz="1600">
                <a:solidFill>
                  <a:schemeClr val="dk1"/>
                </a:solidFill>
                <a:latin typeface="Arvo"/>
                <a:ea typeface="Arvo"/>
                <a:cs typeface="Arvo"/>
                <a:sym typeface="Arvo"/>
              </a:rPr>
              <a:t>Predict value with k-Nearest Neighbours (kNN)</a:t>
            </a:r>
            <a:endParaRPr sz="1600">
              <a:solidFill>
                <a:schemeClr val="dk1"/>
              </a:solidFill>
              <a:latin typeface="Arvo"/>
              <a:ea typeface="Arvo"/>
              <a:cs typeface="Arvo"/>
              <a:sym typeface="Arvo"/>
            </a:endParaRPr>
          </a:p>
          <a:p>
            <a:pPr marL="457200" lvl="0" indent="-330200" algn="l" rtl="0">
              <a:lnSpc>
                <a:spcPct val="115000"/>
              </a:lnSpc>
              <a:spcBef>
                <a:spcPts val="0"/>
              </a:spcBef>
              <a:spcAft>
                <a:spcPts val="0"/>
              </a:spcAft>
              <a:buClr>
                <a:schemeClr val="dk1"/>
              </a:buClr>
              <a:buSzPts val="1600"/>
              <a:buFont typeface="Arvo"/>
              <a:buAutoNum type="arabicPeriod"/>
            </a:pPr>
            <a:r>
              <a:rPr lang="de" sz="1600">
                <a:solidFill>
                  <a:schemeClr val="dk1"/>
                </a:solidFill>
                <a:latin typeface="Arvo"/>
                <a:ea typeface="Arvo"/>
                <a:cs typeface="Arvo"/>
                <a:sym typeface="Arvo"/>
              </a:rPr>
              <a:t>Predict value with Random Forest (RF)</a:t>
            </a:r>
            <a:endParaRPr sz="1600">
              <a:solidFill>
                <a:schemeClr val="dk1"/>
              </a:solidFill>
              <a:latin typeface="Arvo"/>
              <a:ea typeface="Arvo"/>
              <a:cs typeface="Arvo"/>
              <a:sym typeface="Arvo"/>
            </a:endParaRPr>
          </a:p>
          <a:p>
            <a:pPr marL="457200" lvl="0" indent="-330200" algn="l" rtl="0">
              <a:lnSpc>
                <a:spcPct val="115000"/>
              </a:lnSpc>
              <a:spcBef>
                <a:spcPts val="0"/>
              </a:spcBef>
              <a:spcAft>
                <a:spcPts val="0"/>
              </a:spcAft>
              <a:buClr>
                <a:schemeClr val="dk1"/>
              </a:buClr>
              <a:buSzPts val="1600"/>
              <a:buFont typeface="Arvo"/>
              <a:buAutoNum type="arabicPeriod"/>
            </a:pPr>
            <a:r>
              <a:rPr lang="de" sz="1600">
                <a:solidFill>
                  <a:schemeClr val="dk1"/>
                </a:solidFill>
                <a:latin typeface="Arvo"/>
                <a:ea typeface="Arvo"/>
                <a:cs typeface="Arvo"/>
                <a:sym typeface="Arvo"/>
              </a:rPr>
              <a:t>Impute with the </a:t>
            </a:r>
            <a:r>
              <a:rPr lang="de" sz="1600">
                <a:solidFill>
                  <a:srgbClr val="188038"/>
                </a:solidFill>
                <a:latin typeface="Arvo"/>
                <a:ea typeface="Arvo"/>
                <a:cs typeface="Arvo"/>
                <a:sym typeface="Arvo"/>
              </a:rPr>
              <a:t>average</a:t>
            </a:r>
            <a:r>
              <a:rPr lang="de" sz="1600">
                <a:solidFill>
                  <a:schemeClr val="dk1"/>
                </a:solidFill>
                <a:latin typeface="Arvo"/>
                <a:ea typeface="Arvo"/>
                <a:cs typeface="Arvo"/>
                <a:sym typeface="Arvo"/>
              </a:rPr>
              <a:t> of both models</a:t>
            </a:r>
            <a:endParaRPr sz="16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16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16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1600">
              <a:solidFill>
                <a:schemeClr val="dk1"/>
              </a:solidFill>
              <a:latin typeface="Arvo"/>
              <a:ea typeface="Arvo"/>
              <a:cs typeface="Arvo"/>
              <a:sym typeface="Arvo"/>
            </a:endParaRPr>
          </a:p>
          <a:p>
            <a:pPr marL="0" lvl="0" indent="0" algn="l" rtl="0">
              <a:lnSpc>
                <a:spcPct val="115000"/>
              </a:lnSpc>
              <a:spcBef>
                <a:spcPts val="0"/>
              </a:spcBef>
              <a:spcAft>
                <a:spcPts val="0"/>
              </a:spcAft>
              <a:buNone/>
            </a:pPr>
            <a:r>
              <a:rPr lang="de" sz="1600">
                <a:solidFill>
                  <a:schemeClr val="dk1"/>
                </a:solidFill>
                <a:latin typeface="Arvo"/>
                <a:ea typeface="Arvo"/>
                <a:cs typeface="Arvo"/>
                <a:sym typeface="Arvo"/>
              </a:rPr>
              <a:t>                   </a:t>
            </a:r>
            <a:endParaRPr sz="16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1600">
              <a:solidFill>
                <a:schemeClr val="dk1"/>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Arvo"/>
              <a:ea typeface="Arvo"/>
              <a:cs typeface="Arvo"/>
              <a:sym typeface="Arvo"/>
            </a:endParaRPr>
          </a:p>
        </p:txBody>
      </p:sp>
      <p:sp>
        <p:nvSpPr>
          <p:cNvPr id="315" name="Google Shape;31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Null Values: </a:t>
            </a:r>
            <a:r>
              <a:rPr lang="de" sz="3600">
                <a:solidFill>
                  <a:srgbClr val="188038"/>
                </a:solidFill>
              </a:rPr>
              <a:t>Solution</a:t>
            </a:r>
            <a:endParaRPr sz="3600">
              <a:solidFill>
                <a:srgbClr val="188038"/>
              </a:solidFill>
            </a:endParaRPr>
          </a:p>
        </p:txBody>
      </p:sp>
      <p:sp>
        <p:nvSpPr>
          <p:cNvPr id="316" name="Google Shape;316;p46"/>
          <p:cNvSpPr/>
          <p:nvPr/>
        </p:nvSpPr>
        <p:spPr>
          <a:xfrm>
            <a:off x="2077975" y="2846750"/>
            <a:ext cx="1961400" cy="511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a:latin typeface="Arvo"/>
                <a:ea typeface="Arvo"/>
                <a:cs typeface="Arvo"/>
                <a:sym typeface="Arvo"/>
              </a:rPr>
              <a:t>Feed data into </a:t>
            </a:r>
            <a:r>
              <a:rPr lang="de" b="1">
                <a:latin typeface="Arvo"/>
                <a:ea typeface="Arvo"/>
                <a:cs typeface="Arvo"/>
                <a:sym typeface="Arvo"/>
              </a:rPr>
              <a:t>kNN </a:t>
            </a:r>
            <a:r>
              <a:rPr lang="de">
                <a:latin typeface="Arvo"/>
                <a:ea typeface="Arvo"/>
                <a:cs typeface="Arvo"/>
                <a:sym typeface="Arvo"/>
              </a:rPr>
              <a:t>-&gt; Out1</a:t>
            </a:r>
            <a:endParaRPr>
              <a:latin typeface="Arvo"/>
              <a:ea typeface="Arvo"/>
              <a:cs typeface="Arvo"/>
              <a:sym typeface="Arvo"/>
            </a:endParaRPr>
          </a:p>
        </p:txBody>
      </p:sp>
      <p:sp>
        <p:nvSpPr>
          <p:cNvPr id="317" name="Google Shape;317;p46"/>
          <p:cNvSpPr/>
          <p:nvPr/>
        </p:nvSpPr>
        <p:spPr>
          <a:xfrm>
            <a:off x="2077975" y="3827475"/>
            <a:ext cx="1961400" cy="511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a:latin typeface="Arvo"/>
                <a:ea typeface="Arvo"/>
                <a:cs typeface="Arvo"/>
                <a:sym typeface="Arvo"/>
              </a:rPr>
              <a:t>Feed data into </a:t>
            </a:r>
            <a:r>
              <a:rPr lang="de" b="1">
                <a:latin typeface="Arvo"/>
                <a:ea typeface="Arvo"/>
                <a:cs typeface="Arvo"/>
                <a:sym typeface="Arvo"/>
              </a:rPr>
              <a:t>RF </a:t>
            </a:r>
            <a:endParaRPr b="1">
              <a:latin typeface="Arvo"/>
              <a:ea typeface="Arvo"/>
              <a:cs typeface="Arvo"/>
              <a:sym typeface="Arvo"/>
            </a:endParaRPr>
          </a:p>
          <a:p>
            <a:pPr marL="0" lvl="0" indent="0" algn="l" rtl="0">
              <a:spcBef>
                <a:spcPts val="0"/>
              </a:spcBef>
              <a:spcAft>
                <a:spcPts val="0"/>
              </a:spcAft>
              <a:buNone/>
            </a:pPr>
            <a:r>
              <a:rPr lang="de">
                <a:latin typeface="Arvo"/>
                <a:ea typeface="Arvo"/>
                <a:cs typeface="Arvo"/>
                <a:sym typeface="Arvo"/>
              </a:rPr>
              <a:t>-&gt; Out2</a:t>
            </a:r>
            <a:endParaRPr>
              <a:latin typeface="Arvo"/>
              <a:ea typeface="Arvo"/>
              <a:cs typeface="Arvo"/>
              <a:sym typeface="Arvo"/>
            </a:endParaRPr>
          </a:p>
        </p:txBody>
      </p:sp>
      <p:sp>
        <p:nvSpPr>
          <p:cNvPr id="318" name="Google Shape;318;p46"/>
          <p:cNvSpPr/>
          <p:nvPr/>
        </p:nvSpPr>
        <p:spPr>
          <a:xfrm>
            <a:off x="867725" y="3357950"/>
            <a:ext cx="690000" cy="511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1600">
                <a:latin typeface="Arvo"/>
                <a:ea typeface="Arvo"/>
                <a:cs typeface="Arvo"/>
                <a:sym typeface="Arvo"/>
              </a:rPr>
              <a:t>Start</a:t>
            </a:r>
            <a:endParaRPr sz="1600">
              <a:latin typeface="Arvo"/>
              <a:ea typeface="Arvo"/>
              <a:cs typeface="Arvo"/>
              <a:sym typeface="Arvo"/>
            </a:endParaRPr>
          </a:p>
        </p:txBody>
      </p:sp>
      <p:cxnSp>
        <p:nvCxnSpPr>
          <p:cNvPr id="319" name="Google Shape;319;p46"/>
          <p:cNvCxnSpPr>
            <a:endCxn id="317" idx="1"/>
          </p:cNvCxnSpPr>
          <p:nvPr/>
        </p:nvCxnSpPr>
        <p:spPr>
          <a:xfrm>
            <a:off x="1557775" y="3639675"/>
            <a:ext cx="520200" cy="4434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46"/>
          <p:cNvSpPr/>
          <p:nvPr/>
        </p:nvSpPr>
        <p:spPr>
          <a:xfrm>
            <a:off x="5005675" y="3230150"/>
            <a:ext cx="1653900" cy="766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1600">
                <a:solidFill>
                  <a:srgbClr val="188038"/>
                </a:solidFill>
                <a:latin typeface="Arvo"/>
                <a:ea typeface="Arvo"/>
                <a:cs typeface="Arvo"/>
                <a:sym typeface="Arvo"/>
              </a:rPr>
              <a:t>Average</a:t>
            </a:r>
            <a:r>
              <a:rPr lang="de" sz="1600">
                <a:solidFill>
                  <a:schemeClr val="dk1"/>
                </a:solidFill>
                <a:latin typeface="Arvo"/>
                <a:ea typeface="Arvo"/>
                <a:cs typeface="Arvo"/>
                <a:sym typeface="Arvo"/>
              </a:rPr>
              <a:t> </a:t>
            </a:r>
            <a:r>
              <a:rPr lang="de" sz="1600">
                <a:latin typeface="Arvo"/>
                <a:ea typeface="Arvo"/>
                <a:cs typeface="Arvo"/>
                <a:sym typeface="Arvo"/>
              </a:rPr>
              <a:t>= </a:t>
            </a:r>
            <a:endParaRPr sz="1600">
              <a:latin typeface="Arvo"/>
              <a:ea typeface="Arvo"/>
              <a:cs typeface="Arvo"/>
              <a:sym typeface="Arvo"/>
            </a:endParaRPr>
          </a:p>
          <a:p>
            <a:pPr marL="0" lvl="0" indent="0" algn="l" rtl="0">
              <a:spcBef>
                <a:spcPts val="0"/>
              </a:spcBef>
              <a:spcAft>
                <a:spcPts val="0"/>
              </a:spcAft>
              <a:buNone/>
            </a:pPr>
            <a:r>
              <a:rPr lang="de" sz="1600">
                <a:latin typeface="Arvo"/>
                <a:ea typeface="Arvo"/>
                <a:cs typeface="Arvo"/>
                <a:sym typeface="Arvo"/>
              </a:rPr>
              <a:t>(Out1 + Out2) / 2</a:t>
            </a:r>
            <a:endParaRPr sz="1600">
              <a:latin typeface="Arvo"/>
              <a:ea typeface="Arvo"/>
              <a:cs typeface="Arvo"/>
              <a:sym typeface="Arvo"/>
            </a:endParaRPr>
          </a:p>
        </p:txBody>
      </p:sp>
      <p:sp>
        <p:nvSpPr>
          <p:cNvPr id="321" name="Google Shape;321;p46"/>
          <p:cNvSpPr/>
          <p:nvPr/>
        </p:nvSpPr>
        <p:spPr>
          <a:xfrm>
            <a:off x="7341475" y="3230150"/>
            <a:ext cx="1010700" cy="766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600">
                <a:solidFill>
                  <a:srgbClr val="188038"/>
                </a:solidFill>
                <a:latin typeface="Arvo"/>
                <a:ea typeface="Arvo"/>
                <a:cs typeface="Arvo"/>
                <a:sym typeface="Arvo"/>
              </a:rPr>
              <a:t>Assign</a:t>
            </a:r>
            <a:endParaRPr sz="1600">
              <a:solidFill>
                <a:srgbClr val="6AA84F"/>
              </a:solidFill>
              <a:latin typeface="Arvo"/>
              <a:ea typeface="Arvo"/>
              <a:cs typeface="Arvo"/>
              <a:sym typeface="Arvo"/>
            </a:endParaRPr>
          </a:p>
          <a:p>
            <a:pPr marL="0" lvl="0" indent="0" algn="l" rtl="0">
              <a:spcBef>
                <a:spcPts val="0"/>
              </a:spcBef>
              <a:spcAft>
                <a:spcPts val="0"/>
              </a:spcAft>
              <a:buNone/>
            </a:pPr>
            <a:r>
              <a:rPr lang="de" sz="1600">
                <a:latin typeface="Arvo"/>
                <a:ea typeface="Arvo"/>
                <a:cs typeface="Arvo"/>
                <a:sym typeface="Arvo"/>
              </a:rPr>
              <a:t>null = Average</a:t>
            </a:r>
            <a:endParaRPr sz="1600">
              <a:latin typeface="Arvo"/>
              <a:ea typeface="Arvo"/>
              <a:cs typeface="Arvo"/>
              <a:sym typeface="Arvo"/>
            </a:endParaRPr>
          </a:p>
        </p:txBody>
      </p:sp>
      <p:cxnSp>
        <p:nvCxnSpPr>
          <p:cNvPr id="322" name="Google Shape;322;p46"/>
          <p:cNvCxnSpPr>
            <a:stCxn id="318" idx="3"/>
            <a:endCxn id="316" idx="1"/>
          </p:cNvCxnSpPr>
          <p:nvPr/>
        </p:nvCxnSpPr>
        <p:spPr>
          <a:xfrm rot="10800000" flipH="1">
            <a:off x="1557725" y="3102350"/>
            <a:ext cx="520200" cy="511200"/>
          </a:xfrm>
          <a:prstGeom prst="straightConnector1">
            <a:avLst/>
          </a:prstGeom>
          <a:noFill/>
          <a:ln w="9525" cap="flat" cmpd="sng">
            <a:solidFill>
              <a:schemeClr val="dk2"/>
            </a:solidFill>
            <a:prstDash val="solid"/>
            <a:round/>
            <a:headEnd type="none" w="med" len="med"/>
            <a:tailEnd type="triangle" w="med" len="med"/>
          </a:ln>
        </p:spPr>
      </p:cxnSp>
      <p:cxnSp>
        <p:nvCxnSpPr>
          <p:cNvPr id="323" name="Google Shape;323;p46"/>
          <p:cNvCxnSpPr>
            <a:stCxn id="316" idx="3"/>
            <a:endCxn id="320" idx="1"/>
          </p:cNvCxnSpPr>
          <p:nvPr/>
        </p:nvCxnSpPr>
        <p:spPr>
          <a:xfrm>
            <a:off x="4039375" y="3102350"/>
            <a:ext cx="966300" cy="511200"/>
          </a:xfrm>
          <a:prstGeom prst="straightConnector1">
            <a:avLst/>
          </a:prstGeom>
          <a:noFill/>
          <a:ln w="9525" cap="flat" cmpd="sng">
            <a:solidFill>
              <a:schemeClr val="dk2"/>
            </a:solidFill>
            <a:prstDash val="solid"/>
            <a:round/>
            <a:headEnd type="none" w="med" len="med"/>
            <a:tailEnd type="triangle" w="med" len="med"/>
          </a:ln>
        </p:spPr>
      </p:cxnSp>
      <p:cxnSp>
        <p:nvCxnSpPr>
          <p:cNvPr id="324" name="Google Shape;324;p46"/>
          <p:cNvCxnSpPr>
            <a:stCxn id="317" idx="3"/>
            <a:endCxn id="320" idx="1"/>
          </p:cNvCxnSpPr>
          <p:nvPr/>
        </p:nvCxnSpPr>
        <p:spPr>
          <a:xfrm rot="10800000" flipH="1">
            <a:off x="4039375" y="3613575"/>
            <a:ext cx="966300" cy="46950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46"/>
          <p:cNvCxnSpPr>
            <a:stCxn id="320" idx="3"/>
            <a:endCxn id="321" idx="1"/>
          </p:cNvCxnSpPr>
          <p:nvPr/>
        </p:nvCxnSpPr>
        <p:spPr>
          <a:xfrm>
            <a:off x="6659575" y="3613550"/>
            <a:ext cx="681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subTitle" idx="4294967295"/>
          </p:nvPr>
        </p:nvSpPr>
        <p:spPr>
          <a:xfrm>
            <a:off x="4298255" y="1373175"/>
            <a:ext cx="33660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de" sz="2600">
                <a:latin typeface="Arvo"/>
                <a:ea typeface="Arvo"/>
                <a:cs typeface="Arvo"/>
                <a:sym typeface="Arvo"/>
              </a:rPr>
              <a:t>RF</a:t>
            </a:r>
            <a:endParaRPr sz="2600">
              <a:latin typeface="Arvo"/>
              <a:ea typeface="Arvo"/>
              <a:cs typeface="Arvo"/>
              <a:sym typeface="Arvo"/>
            </a:endParaRPr>
          </a:p>
        </p:txBody>
      </p:sp>
      <p:sp>
        <p:nvSpPr>
          <p:cNvPr id="331" name="Google Shape;33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Why kNN and RF?</a:t>
            </a:r>
            <a:endParaRPr sz="3600">
              <a:solidFill>
                <a:srgbClr val="188038"/>
              </a:solidFill>
            </a:endParaRPr>
          </a:p>
        </p:txBody>
      </p:sp>
      <p:pic>
        <p:nvPicPr>
          <p:cNvPr id="332" name="Google Shape;332;p47"/>
          <p:cNvPicPr preferRelativeResize="0"/>
          <p:nvPr/>
        </p:nvPicPr>
        <p:blipFill rotWithShape="1">
          <a:blip r:embed="rId3">
            <a:alphaModFix/>
          </a:blip>
          <a:srcRect l="23897" t="8127" r="15631" b="22524"/>
          <a:stretch/>
        </p:blipFill>
        <p:spPr>
          <a:xfrm>
            <a:off x="1915113" y="2088675"/>
            <a:ext cx="1881113" cy="1556100"/>
          </a:xfrm>
          <a:prstGeom prst="rect">
            <a:avLst/>
          </a:prstGeom>
          <a:noFill/>
          <a:ln>
            <a:noFill/>
          </a:ln>
        </p:spPr>
      </p:pic>
      <p:pic>
        <p:nvPicPr>
          <p:cNvPr id="333" name="Google Shape;333;p47"/>
          <p:cNvPicPr preferRelativeResize="0"/>
          <p:nvPr/>
        </p:nvPicPr>
        <p:blipFill>
          <a:blip r:embed="rId4">
            <a:alphaModFix/>
          </a:blip>
          <a:stretch>
            <a:fillRect/>
          </a:stretch>
        </p:blipFill>
        <p:spPr>
          <a:xfrm>
            <a:off x="5103007" y="2012475"/>
            <a:ext cx="1595046" cy="1556100"/>
          </a:xfrm>
          <a:prstGeom prst="rect">
            <a:avLst/>
          </a:prstGeom>
          <a:noFill/>
          <a:ln>
            <a:noFill/>
          </a:ln>
        </p:spPr>
      </p:pic>
      <p:sp>
        <p:nvSpPr>
          <p:cNvPr id="334" name="Google Shape;334;p47"/>
          <p:cNvSpPr txBox="1">
            <a:spLocks noGrp="1"/>
          </p:cNvSpPr>
          <p:nvPr>
            <p:ph type="subTitle" idx="4294967295"/>
          </p:nvPr>
        </p:nvSpPr>
        <p:spPr>
          <a:xfrm>
            <a:off x="4298255" y="3696375"/>
            <a:ext cx="3366000" cy="512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de" sz="1800">
                <a:latin typeface="Arvo"/>
                <a:ea typeface="Arvo"/>
                <a:cs typeface="Arvo"/>
                <a:sym typeface="Arvo"/>
              </a:rPr>
              <a:t>Decision Tree</a:t>
            </a:r>
            <a:endParaRPr sz="1800">
              <a:latin typeface="Arvo"/>
              <a:ea typeface="Arvo"/>
              <a:cs typeface="Arvo"/>
              <a:sym typeface="Arvo"/>
            </a:endParaRPr>
          </a:p>
        </p:txBody>
      </p:sp>
      <p:sp>
        <p:nvSpPr>
          <p:cNvPr id="335" name="Google Shape;335;p47"/>
          <p:cNvSpPr txBox="1">
            <a:spLocks noGrp="1"/>
          </p:cNvSpPr>
          <p:nvPr>
            <p:ph type="subTitle" idx="4294967295"/>
          </p:nvPr>
        </p:nvSpPr>
        <p:spPr>
          <a:xfrm>
            <a:off x="1098725" y="3720975"/>
            <a:ext cx="3513900" cy="463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de" sz="1800">
                <a:latin typeface="Arvo"/>
                <a:ea typeface="Arvo"/>
                <a:cs typeface="Arvo"/>
                <a:sym typeface="Arvo"/>
              </a:rPr>
              <a:t>Finds </a:t>
            </a:r>
            <a:r>
              <a:rPr lang="de" sz="1800">
                <a:solidFill>
                  <a:srgbClr val="188038"/>
                </a:solidFill>
                <a:latin typeface="Arvo"/>
                <a:ea typeface="Arvo"/>
                <a:cs typeface="Arvo"/>
                <a:sym typeface="Arvo"/>
              </a:rPr>
              <a:t>“closest”</a:t>
            </a:r>
            <a:r>
              <a:rPr lang="de" sz="1800">
                <a:latin typeface="Arvo"/>
                <a:ea typeface="Arvo"/>
                <a:cs typeface="Arvo"/>
                <a:sym typeface="Arvo"/>
              </a:rPr>
              <a:t> company</a:t>
            </a:r>
            <a:endParaRPr sz="1800">
              <a:latin typeface="Arvo"/>
              <a:ea typeface="Arvo"/>
              <a:cs typeface="Arvo"/>
              <a:sym typeface="Arvo"/>
            </a:endParaRPr>
          </a:p>
        </p:txBody>
      </p:sp>
      <p:sp>
        <p:nvSpPr>
          <p:cNvPr id="336" name="Google Shape;336;p47"/>
          <p:cNvSpPr txBox="1">
            <a:spLocks noGrp="1"/>
          </p:cNvSpPr>
          <p:nvPr>
            <p:ph type="subTitle" idx="4294967295"/>
          </p:nvPr>
        </p:nvSpPr>
        <p:spPr>
          <a:xfrm>
            <a:off x="1098725" y="1373175"/>
            <a:ext cx="35139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de" sz="2600">
                <a:latin typeface="Arvo"/>
                <a:ea typeface="Arvo"/>
                <a:cs typeface="Arvo"/>
                <a:sym typeface="Arvo"/>
              </a:rPr>
              <a:t>kNN</a:t>
            </a:r>
            <a:endParaRPr sz="2600">
              <a:latin typeface="Arvo"/>
              <a:ea typeface="Arvo"/>
              <a:cs typeface="Arvo"/>
              <a:sym typeface="Arvo"/>
            </a:endParaRPr>
          </a:p>
        </p:txBody>
      </p:sp>
      <p:cxnSp>
        <p:nvCxnSpPr>
          <p:cNvPr id="337" name="Google Shape;337;p47"/>
          <p:cNvCxnSpPr/>
          <p:nvPr/>
        </p:nvCxnSpPr>
        <p:spPr>
          <a:xfrm>
            <a:off x="4530725" y="1373175"/>
            <a:ext cx="10800" cy="2908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8"/>
          <p:cNvSpPr txBox="1">
            <a:spLocks noGrp="1"/>
          </p:cNvSpPr>
          <p:nvPr>
            <p:ph type="title"/>
          </p:nvPr>
        </p:nvSpPr>
        <p:spPr>
          <a:xfrm>
            <a:off x="822500" y="1833675"/>
            <a:ext cx="4228800" cy="20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4000"/>
              <a:t>Can we use the data to make predictions?</a:t>
            </a:r>
            <a:endParaRPr sz="4000"/>
          </a:p>
        </p:txBody>
      </p:sp>
      <p:sp>
        <p:nvSpPr>
          <p:cNvPr id="344" name="Google Shape;344;p48"/>
          <p:cNvSpPr txBox="1"/>
          <p:nvPr/>
        </p:nvSpPr>
        <p:spPr>
          <a:xfrm>
            <a:off x="7045383" y="2111175"/>
            <a:ext cx="1469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0"/>
              <a:t>🤞</a:t>
            </a:r>
            <a:endParaRPr sz="10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title" idx="4294967295"/>
          </p:nvPr>
        </p:nvSpPr>
        <p:spPr>
          <a:xfrm>
            <a:off x="1606650" y="2035650"/>
            <a:ext cx="5930700" cy="107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6000"/>
              <a:t>R</a:t>
            </a:r>
            <a:r>
              <a:rPr lang="de" sz="6000" baseline="30000"/>
              <a:t>2</a:t>
            </a:r>
            <a:r>
              <a:rPr lang="de" sz="6000"/>
              <a:t> Score: </a:t>
            </a:r>
            <a:r>
              <a:rPr lang="de" sz="6000">
                <a:solidFill>
                  <a:srgbClr val="FF0000"/>
                </a:solidFill>
              </a:rPr>
              <a:t>0.406</a:t>
            </a:r>
            <a:endParaRPr sz="6000">
              <a:solidFill>
                <a:srgbClr val="000000"/>
              </a:solidFill>
            </a:endParaRPr>
          </a:p>
        </p:txBody>
      </p:sp>
      <p:sp>
        <p:nvSpPr>
          <p:cNvPr id="350" name="Google Shape;350;p49"/>
          <p:cNvSpPr txBox="1">
            <a:spLocks noGrp="1"/>
          </p:cNvSpPr>
          <p:nvPr>
            <p:ph type="title" idx="4294967295"/>
          </p:nvPr>
        </p:nvSpPr>
        <p:spPr>
          <a:xfrm>
            <a:off x="986400" y="3107850"/>
            <a:ext cx="7171200" cy="35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1600"/>
              <a:t>(Our model at this point was nearly identical to the workshop’s model)</a:t>
            </a:r>
            <a:endParaRPr sz="16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Contents</a:t>
            </a:r>
            <a:endParaRPr sz="3600"/>
          </a:p>
          <a:p>
            <a:pPr marL="0" lvl="0" indent="0" algn="ctr" rtl="0">
              <a:spcBef>
                <a:spcPts val="0"/>
              </a:spcBef>
              <a:spcAft>
                <a:spcPts val="0"/>
              </a:spcAft>
              <a:buNone/>
            </a:pPr>
            <a:endParaRPr/>
          </a:p>
        </p:txBody>
      </p:sp>
      <p:sp>
        <p:nvSpPr>
          <p:cNvPr id="200" name="Google Shape;200;p32"/>
          <p:cNvSpPr txBox="1">
            <a:spLocks noGrp="1"/>
          </p:cNvSpPr>
          <p:nvPr>
            <p:ph type="title" idx="2"/>
          </p:nvPr>
        </p:nvSpPr>
        <p:spPr>
          <a:xfrm>
            <a:off x="818400" y="1279573"/>
            <a:ext cx="738000" cy="738000"/>
          </a:xfrm>
          <a:prstGeom prst="rect">
            <a:avLst/>
          </a:prstGeom>
          <a:solidFill>
            <a:srgbClr val="F5F5F5"/>
          </a:solidFill>
        </p:spPr>
        <p:txBody>
          <a:bodyPr spcFirstLastPara="1" wrap="square" lIns="91425" tIns="91425" rIns="91425" bIns="91425" anchor="ctr" anchorCtr="0">
            <a:noAutofit/>
          </a:bodyPr>
          <a:lstStyle/>
          <a:p>
            <a:pPr marL="0" lvl="0" indent="0" algn="ctr" rtl="0">
              <a:spcBef>
                <a:spcPts val="0"/>
              </a:spcBef>
              <a:spcAft>
                <a:spcPts val="0"/>
              </a:spcAft>
              <a:buNone/>
            </a:pPr>
            <a:r>
              <a:rPr lang="de" sz="2900">
                <a:solidFill>
                  <a:srgbClr val="188038"/>
                </a:solidFill>
              </a:rPr>
              <a:t>01.</a:t>
            </a:r>
            <a:endParaRPr sz="2400"/>
          </a:p>
        </p:txBody>
      </p:sp>
      <p:sp>
        <p:nvSpPr>
          <p:cNvPr id="201" name="Google Shape;201;p32"/>
          <p:cNvSpPr txBox="1">
            <a:spLocks noGrp="1"/>
          </p:cNvSpPr>
          <p:nvPr>
            <p:ph type="title" idx="3"/>
          </p:nvPr>
        </p:nvSpPr>
        <p:spPr>
          <a:xfrm>
            <a:off x="818400" y="3017802"/>
            <a:ext cx="738000" cy="738000"/>
          </a:xfrm>
          <a:prstGeom prst="rect">
            <a:avLst/>
          </a:prstGeom>
          <a:solidFill>
            <a:srgbClr val="F5F5F5"/>
          </a:solidFill>
        </p:spPr>
        <p:txBody>
          <a:bodyPr spcFirstLastPara="1" wrap="square" lIns="91425" tIns="91425" rIns="91425" bIns="91425" anchor="ctr" anchorCtr="0">
            <a:noAutofit/>
          </a:bodyPr>
          <a:lstStyle/>
          <a:p>
            <a:pPr marL="0" lvl="0" indent="0" algn="ctr" rtl="0">
              <a:spcBef>
                <a:spcPts val="0"/>
              </a:spcBef>
              <a:spcAft>
                <a:spcPts val="0"/>
              </a:spcAft>
              <a:buNone/>
            </a:pPr>
            <a:r>
              <a:rPr lang="de" sz="2900" dirty="0">
                <a:solidFill>
                  <a:srgbClr val="E76A28"/>
                </a:solidFill>
              </a:rPr>
              <a:t>04.</a:t>
            </a:r>
            <a:endParaRPr sz="2400" dirty="0"/>
          </a:p>
        </p:txBody>
      </p:sp>
      <p:sp>
        <p:nvSpPr>
          <p:cNvPr id="202" name="Google Shape;202;p32"/>
          <p:cNvSpPr txBox="1">
            <a:spLocks noGrp="1"/>
          </p:cNvSpPr>
          <p:nvPr>
            <p:ph type="title" idx="4"/>
          </p:nvPr>
        </p:nvSpPr>
        <p:spPr>
          <a:xfrm>
            <a:off x="3517675" y="1279573"/>
            <a:ext cx="738000" cy="738000"/>
          </a:xfrm>
          <a:prstGeom prst="rect">
            <a:avLst/>
          </a:prstGeom>
          <a:solidFill>
            <a:srgbClr val="F5F5F5"/>
          </a:solidFill>
        </p:spPr>
        <p:txBody>
          <a:bodyPr spcFirstLastPara="1" wrap="square" lIns="91425" tIns="91425" rIns="91425" bIns="91425" anchor="ctr" anchorCtr="0">
            <a:noAutofit/>
          </a:bodyPr>
          <a:lstStyle/>
          <a:p>
            <a:pPr marL="0" lvl="0" indent="0" algn="ctr" rtl="0">
              <a:spcBef>
                <a:spcPts val="0"/>
              </a:spcBef>
              <a:spcAft>
                <a:spcPts val="0"/>
              </a:spcAft>
              <a:buNone/>
            </a:pPr>
            <a:r>
              <a:rPr lang="de" sz="2900">
                <a:solidFill>
                  <a:srgbClr val="E76A28"/>
                </a:solidFill>
              </a:rPr>
              <a:t>02.</a:t>
            </a:r>
            <a:endParaRPr sz="2400"/>
          </a:p>
        </p:txBody>
      </p:sp>
      <p:sp>
        <p:nvSpPr>
          <p:cNvPr id="203" name="Google Shape;203;p32"/>
          <p:cNvSpPr txBox="1">
            <a:spLocks noGrp="1"/>
          </p:cNvSpPr>
          <p:nvPr>
            <p:ph type="title" idx="5"/>
          </p:nvPr>
        </p:nvSpPr>
        <p:spPr>
          <a:xfrm>
            <a:off x="3517675" y="3017802"/>
            <a:ext cx="738000" cy="738000"/>
          </a:xfrm>
          <a:prstGeom prst="rect">
            <a:avLst/>
          </a:prstGeom>
          <a:solidFill>
            <a:srgbClr val="F5F5F5"/>
          </a:solidFill>
        </p:spPr>
        <p:txBody>
          <a:bodyPr spcFirstLastPara="1" wrap="square" lIns="91425" tIns="91425" rIns="91425" bIns="91425" anchor="ctr" anchorCtr="0">
            <a:noAutofit/>
          </a:bodyPr>
          <a:lstStyle/>
          <a:p>
            <a:pPr marL="0" lvl="0" indent="0" algn="l" rtl="0">
              <a:spcBef>
                <a:spcPts val="0"/>
              </a:spcBef>
              <a:spcAft>
                <a:spcPts val="0"/>
              </a:spcAft>
              <a:buNone/>
            </a:pPr>
            <a:r>
              <a:rPr lang="de" sz="2900">
                <a:solidFill>
                  <a:srgbClr val="188038"/>
                </a:solidFill>
              </a:rPr>
              <a:t>04.</a:t>
            </a:r>
            <a:endParaRPr sz="2400"/>
          </a:p>
        </p:txBody>
      </p:sp>
      <p:sp>
        <p:nvSpPr>
          <p:cNvPr id="204" name="Google Shape;204;p32"/>
          <p:cNvSpPr txBox="1">
            <a:spLocks noGrp="1"/>
          </p:cNvSpPr>
          <p:nvPr>
            <p:ph type="title" idx="6"/>
          </p:nvPr>
        </p:nvSpPr>
        <p:spPr>
          <a:xfrm>
            <a:off x="6216950" y="1279573"/>
            <a:ext cx="738000" cy="738000"/>
          </a:xfrm>
          <a:prstGeom prst="rect">
            <a:avLst/>
          </a:prstGeom>
          <a:solidFill>
            <a:srgbClr val="F5F5F5"/>
          </a:solidFill>
        </p:spPr>
        <p:txBody>
          <a:bodyPr spcFirstLastPara="1" wrap="square" lIns="91425" tIns="91425" rIns="91425" bIns="91425" anchor="ctr" anchorCtr="0">
            <a:noAutofit/>
          </a:bodyPr>
          <a:lstStyle/>
          <a:p>
            <a:pPr marL="0" lvl="0" indent="0" algn="ctr" rtl="0">
              <a:spcBef>
                <a:spcPts val="0"/>
              </a:spcBef>
              <a:spcAft>
                <a:spcPts val="0"/>
              </a:spcAft>
              <a:buNone/>
            </a:pPr>
            <a:r>
              <a:rPr lang="de" sz="2900">
                <a:solidFill>
                  <a:srgbClr val="188038"/>
                </a:solidFill>
              </a:rPr>
              <a:t>03.</a:t>
            </a:r>
            <a:endParaRPr sz="2400"/>
          </a:p>
        </p:txBody>
      </p:sp>
      <p:sp>
        <p:nvSpPr>
          <p:cNvPr id="205" name="Google Shape;205;p32"/>
          <p:cNvSpPr txBox="1">
            <a:spLocks noGrp="1"/>
          </p:cNvSpPr>
          <p:nvPr>
            <p:ph type="title" idx="7"/>
          </p:nvPr>
        </p:nvSpPr>
        <p:spPr>
          <a:xfrm>
            <a:off x="6216950" y="3017802"/>
            <a:ext cx="738000" cy="738000"/>
          </a:xfrm>
          <a:prstGeom prst="rect">
            <a:avLst/>
          </a:prstGeom>
          <a:solidFill>
            <a:srgbClr val="F5F5F5"/>
          </a:solidFill>
        </p:spPr>
        <p:txBody>
          <a:bodyPr spcFirstLastPara="1" wrap="square" lIns="91425" tIns="91425" rIns="91425" bIns="91425" anchor="ctr" anchorCtr="0">
            <a:noAutofit/>
          </a:bodyPr>
          <a:lstStyle/>
          <a:p>
            <a:pPr marL="0" lvl="0" indent="0" algn="l" rtl="0">
              <a:spcBef>
                <a:spcPts val="0"/>
              </a:spcBef>
              <a:spcAft>
                <a:spcPts val="0"/>
              </a:spcAft>
              <a:buNone/>
            </a:pPr>
            <a:r>
              <a:rPr lang="de" sz="2900">
                <a:solidFill>
                  <a:srgbClr val="E76A28"/>
                </a:solidFill>
              </a:rPr>
              <a:t>06.</a:t>
            </a:r>
            <a:endParaRPr sz="2400"/>
          </a:p>
        </p:txBody>
      </p:sp>
      <p:sp>
        <p:nvSpPr>
          <p:cNvPr id="206" name="Google Shape;206;p32"/>
          <p:cNvSpPr txBox="1">
            <a:spLocks noGrp="1"/>
          </p:cNvSpPr>
          <p:nvPr>
            <p:ph type="subTitle" idx="1"/>
          </p:nvPr>
        </p:nvSpPr>
        <p:spPr>
          <a:xfrm>
            <a:off x="720000" y="1864113"/>
            <a:ext cx="23055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t>Problem Exploration</a:t>
            </a:r>
            <a:endParaRPr sz="2000"/>
          </a:p>
        </p:txBody>
      </p:sp>
      <p:sp>
        <p:nvSpPr>
          <p:cNvPr id="207" name="Google Shape;207;p32"/>
          <p:cNvSpPr txBox="1">
            <a:spLocks noGrp="1"/>
          </p:cNvSpPr>
          <p:nvPr>
            <p:ph type="subTitle" idx="8"/>
          </p:nvPr>
        </p:nvSpPr>
        <p:spPr>
          <a:xfrm>
            <a:off x="3419275" y="1864113"/>
            <a:ext cx="23055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t>Data </a:t>
            </a:r>
            <a:endParaRPr sz="2000"/>
          </a:p>
          <a:p>
            <a:pPr marL="0" lvl="0" indent="0" algn="l" rtl="0">
              <a:spcBef>
                <a:spcPts val="0"/>
              </a:spcBef>
              <a:spcAft>
                <a:spcPts val="0"/>
              </a:spcAft>
              <a:buNone/>
            </a:pPr>
            <a:r>
              <a:rPr lang="de" sz="2000"/>
              <a:t>Processing</a:t>
            </a:r>
            <a:endParaRPr sz="2000"/>
          </a:p>
        </p:txBody>
      </p:sp>
      <p:sp>
        <p:nvSpPr>
          <p:cNvPr id="208" name="Google Shape;208;p32"/>
          <p:cNvSpPr txBox="1">
            <a:spLocks noGrp="1"/>
          </p:cNvSpPr>
          <p:nvPr>
            <p:ph type="subTitle" idx="9"/>
          </p:nvPr>
        </p:nvSpPr>
        <p:spPr>
          <a:xfrm>
            <a:off x="6118550" y="1864113"/>
            <a:ext cx="23055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t>Feature Engineering</a:t>
            </a:r>
            <a:endParaRPr sz="2000"/>
          </a:p>
        </p:txBody>
      </p:sp>
      <p:sp>
        <p:nvSpPr>
          <p:cNvPr id="209" name="Google Shape;209;p32"/>
          <p:cNvSpPr txBox="1">
            <a:spLocks noGrp="1"/>
          </p:cNvSpPr>
          <p:nvPr>
            <p:ph type="subTitle" idx="13"/>
          </p:nvPr>
        </p:nvSpPr>
        <p:spPr>
          <a:xfrm>
            <a:off x="720000" y="3602450"/>
            <a:ext cx="23055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t>Proposed Solution</a:t>
            </a:r>
            <a:endParaRPr sz="2000"/>
          </a:p>
        </p:txBody>
      </p:sp>
      <p:sp>
        <p:nvSpPr>
          <p:cNvPr id="210" name="Google Shape;210;p32"/>
          <p:cNvSpPr txBox="1">
            <a:spLocks noGrp="1"/>
          </p:cNvSpPr>
          <p:nvPr>
            <p:ph type="subTitle" idx="14"/>
          </p:nvPr>
        </p:nvSpPr>
        <p:spPr>
          <a:xfrm>
            <a:off x="3419275" y="3602450"/>
            <a:ext cx="23055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t>Results</a:t>
            </a:r>
            <a:endParaRPr sz="2000"/>
          </a:p>
        </p:txBody>
      </p:sp>
      <p:sp>
        <p:nvSpPr>
          <p:cNvPr id="211" name="Google Shape;211;p32"/>
          <p:cNvSpPr txBox="1">
            <a:spLocks noGrp="1"/>
          </p:cNvSpPr>
          <p:nvPr>
            <p:ph type="subTitle" idx="15"/>
          </p:nvPr>
        </p:nvSpPr>
        <p:spPr>
          <a:xfrm>
            <a:off x="6118550" y="3602450"/>
            <a:ext cx="23055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000"/>
              <a:t>Reflections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0"/>
          <p:cNvSpPr txBox="1">
            <a:spLocks noGrp="1"/>
          </p:cNvSpPr>
          <p:nvPr>
            <p:ph type="title"/>
          </p:nvPr>
        </p:nvSpPr>
        <p:spPr>
          <a:xfrm>
            <a:off x="721350" y="2376200"/>
            <a:ext cx="4914900" cy="14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3500">
                <a:solidFill>
                  <a:srgbClr val="E76A28"/>
                </a:solidFill>
              </a:rPr>
              <a:t>Feature Engineering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1"/>
          <p:cNvSpPr txBox="1"/>
          <p:nvPr/>
        </p:nvSpPr>
        <p:spPr>
          <a:xfrm>
            <a:off x="415925" y="1699575"/>
            <a:ext cx="3567900" cy="2477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Arvo"/>
              <a:buChar char="-"/>
            </a:pPr>
            <a:r>
              <a:rPr lang="de" sz="2000">
                <a:solidFill>
                  <a:schemeClr val="dk1"/>
                </a:solidFill>
                <a:latin typeface="Arvo"/>
                <a:ea typeface="Arvo"/>
                <a:cs typeface="Arvo"/>
                <a:sym typeface="Arvo"/>
              </a:rPr>
              <a:t>4 Stages where </a:t>
            </a:r>
            <a:r>
              <a:rPr lang="de" sz="2000">
                <a:solidFill>
                  <a:srgbClr val="188038"/>
                </a:solidFill>
                <a:latin typeface="Arvo"/>
                <a:ea typeface="Arvo"/>
                <a:cs typeface="Arvo"/>
                <a:sym typeface="Arvo"/>
              </a:rPr>
              <a:t>Sales vary</a:t>
            </a:r>
            <a:r>
              <a:rPr lang="de" sz="2000">
                <a:solidFill>
                  <a:schemeClr val="dk1"/>
                </a:solidFill>
                <a:latin typeface="Arvo"/>
                <a:ea typeface="Arvo"/>
                <a:cs typeface="Arvo"/>
                <a:sym typeface="Arvo"/>
              </a:rPr>
              <a:t> at different stages</a:t>
            </a:r>
            <a:endParaRPr sz="2000">
              <a:solidFill>
                <a:schemeClr val="dk1"/>
              </a:solidFill>
              <a:latin typeface="Arvo"/>
              <a:ea typeface="Arvo"/>
              <a:cs typeface="Arvo"/>
              <a:sym typeface="Arvo"/>
            </a:endParaRPr>
          </a:p>
          <a:p>
            <a:pPr marL="457200" lvl="0" indent="-355600" algn="l" rtl="0">
              <a:lnSpc>
                <a:spcPct val="115000"/>
              </a:lnSpc>
              <a:spcBef>
                <a:spcPts val="1000"/>
              </a:spcBef>
              <a:spcAft>
                <a:spcPts val="0"/>
              </a:spcAft>
              <a:buClr>
                <a:schemeClr val="dk1"/>
              </a:buClr>
              <a:buSzPts val="2000"/>
              <a:buFont typeface="Arvo"/>
              <a:buChar char="-"/>
            </a:pPr>
            <a:r>
              <a:rPr lang="de" sz="2000">
                <a:solidFill>
                  <a:srgbClr val="188038"/>
                </a:solidFill>
                <a:latin typeface="Arvo"/>
                <a:ea typeface="Arvo"/>
                <a:cs typeface="Arvo"/>
                <a:sym typeface="Arvo"/>
              </a:rPr>
              <a:t>Year Founded</a:t>
            </a:r>
            <a:r>
              <a:rPr lang="de" sz="2000">
                <a:solidFill>
                  <a:schemeClr val="dk1"/>
                </a:solidFill>
                <a:latin typeface="Arvo"/>
                <a:ea typeface="Arvo"/>
                <a:cs typeface="Arvo"/>
                <a:sym typeface="Arvo"/>
              </a:rPr>
              <a:t> → Company’s Age</a:t>
            </a:r>
            <a:endParaRPr sz="2000">
              <a:solidFill>
                <a:srgbClr val="E76A28"/>
              </a:solidFill>
              <a:latin typeface="Arvo"/>
              <a:ea typeface="Arvo"/>
              <a:cs typeface="Arvo"/>
              <a:sym typeface="Arvo"/>
            </a:endParaRPr>
          </a:p>
          <a:p>
            <a:pPr marL="457200" lvl="0" indent="-355600" algn="l" rtl="0">
              <a:lnSpc>
                <a:spcPct val="115000"/>
              </a:lnSpc>
              <a:spcBef>
                <a:spcPts val="1000"/>
              </a:spcBef>
              <a:spcAft>
                <a:spcPts val="1000"/>
              </a:spcAft>
              <a:buClr>
                <a:srgbClr val="595959"/>
              </a:buClr>
              <a:buSzPts val="2000"/>
              <a:buFont typeface="Arvo"/>
              <a:buChar char="-"/>
            </a:pPr>
            <a:r>
              <a:rPr lang="de" sz="2000">
                <a:solidFill>
                  <a:srgbClr val="595959"/>
                </a:solidFill>
                <a:latin typeface="Arvo"/>
                <a:ea typeface="Arvo"/>
                <a:cs typeface="Arvo"/>
                <a:sym typeface="Arvo"/>
              </a:rPr>
              <a:t>Differentiated based on </a:t>
            </a:r>
            <a:r>
              <a:rPr lang="de" sz="2000">
                <a:solidFill>
                  <a:srgbClr val="188038"/>
                </a:solidFill>
                <a:latin typeface="Arvo"/>
                <a:ea typeface="Arvo"/>
                <a:cs typeface="Arvo"/>
                <a:sym typeface="Arvo"/>
              </a:rPr>
              <a:t>SIC Code</a:t>
            </a:r>
            <a:endParaRPr sz="2000">
              <a:solidFill>
                <a:srgbClr val="188038"/>
              </a:solidFill>
              <a:latin typeface="Arvo"/>
              <a:ea typeface="Arvo"/>
              <a:cs typeface="Arvo"/>
              <a:sym typeface="Arvo"/>
            </a:endParaRPr>
          </a:p>
        </p:txBody>
      </p:sp>
      <p:sp>
        <p:nvSpPr>
          <p:cNvPr id="362" name="Google Shape;362;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Feature Engineering: </a:t>
            </a:r>
            <a:r>
              <a:rPr lang="de">
                <a:solidFill>
                  <a:srgbClr val="188038"/>
                </a:solidFill>
              </a:rPr>
              <a:t>Business Life Cycle</a:t>
            </a:r>
            <a:endParaRPr>
              <a:solidFill>
                <a:srgbClr val="188038"/>
              </a:solidFill>
            </a:endParaRPr>
          </a:p>
        </p:txBody>
      </p:sp>
      <p:pic>
        <p:nvPicPr>
          <p:cNvPr id="363" name="Google Shape;363;p51"/>
          <p:cNvPicPr preferRelativeResize="0"/>
          <p:nvPr/>
        </p:nvPicPr>
        <p:blipFill rotWithShape="1">
          <a:blip r:embed="rId3">
            <a:alphaModFix/>
          </a:blip>
          <a:srcRect l="4985" t="20184" r="4696" b="24101"/>
          <a:stretch/>
        </p:blipFill>
        <p:spPr>
          <a:xfrm>
            <a:off x="4060025" y="2160425"/>
            <a:ext cx="4944900" cy="1555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2"/>
          <p:cNvSpPr txBox="1"/>
          <p:nvPr/>
        </p:nvSpPr>
        <p:spPr>
          <a:xfrm>
            <a:off x="368625" y="1676475"/>
            <a:ext cx="3725100" cy="250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000">
                <a:solidFill>
                  <a:schemeClr val="dk1"/>
                </a:solidFill>
                <a:latin typeface="Arvo"/>
                <a:ea typeface="Arvo"/>
                <a:cs typeface="Arvo"/>
                <a:sym typeface="Arvo"/>
              </a:rPr>
              <a:t>Disadvantages: </a:t>
            </a:r>
            <a:endParaRPr sz="2000">
              <a:solidFill>
                <a:schemeClr val="dk1"/>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de" sz="2000">
                <a:solidFill>
                  <a:schemeClr val="dk1"/>
                </a:solidFill>
                <a:latin typeface="Arvo"/>
                <a:ea typeface="Arvo"/>
                <a:cs typeface="Arvo"/>
                <a:sym typeface="Arvo"/>
              </a:rPr>
              <a:t>Does not account for </a:t>
            </a:r>
            <a:r>
              <a:rPr lang="de" sz="2000">
                <a:solidFill>
                  <a:srgbClr val="188038"/>
                </a:solidFill>
                <a:latin typeface="Arvo"/>
                <a:ea typeface="Arvo"/>
                <a:cs typeface="Arvo"/>
                <a:sym typeface="Arvo"/>
              </a:rPr>
              <a:t>extension strategies</a:t>
            </a:r>
            <a:endParaRPr sz="2000">
              <a:solidFill>
                <a:srgbClr val="188038"/>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de" sz="2000">
                <a:solidFill>
                  <a:schemeClr val="dk1"/>
                </a:solidFill>
                <a:latin typeface="Arvo"/>
                <a:ea typeface="Arvo"/>
                <a:cs typeface="Arvo"/>
                <a:sym typeface="Arvo"/>
              </a:rPr>
              <a:t>Growth period varies based on </a:t>
            </a:r>
            <a:r>
              <a:rPr lang="de" sz="2000">
                <a:solidFill>
                  <a:srgbClr val="188038"/>
                </a:solidFill>
                <a:latin typeface="Arvo"/>
                <a:ea typeface="Arvo"/>
                <a:cs typeface="Arvo"/>
                <a:sym typeface="Arvo"/>
              </a:rPr>
              <a:t>marketing strategies</a:t>
            </a:r>
            <a:endParaRPr sz="2000">
              <a:solidFill>
                <a:srgbClr val="188038"/>
              </a:solidFill>
              <a:latin typeface="Arvo"/>
              <a:ea typeface="Arvo"/>
              <a:cs typeface="Arvo"/>
              <a:sym typeface="Arvo"/>
            </a:endParaRPr>
          </a:p>
          <a:p>
            <a:pPr marL="457200" lvl="0" indent="-342900" algn="l" rtl="0">
              <a:lnSpc>
                <a:spcPct val="115000"/>
              </a:lnSpc>
              <a:spcBef>
                <a:spcPts val="0"/>
              </a:spcBef>
              <a:spcAft>
                <a:spcPts val="0"/>
              </a:spcAft>
              <a:buClr>
                <a:srgbClr val="444B43"/>
              </a:buClr>
              <a:buSzPts val="1800"/>
              <a:buFont typeface="Arvo"/>
              <a:buChar char="-"/>
            </a:pPr>
            <a:r>
              <a:rPr lang="de" sz="1800">
                <a:solidFill>
                  <a:srgbClr val="FF0000"/>
                </a:solidFill>
                <a:latin typeface="Arvo"/>
                <a:ea typeface="Arvo"/>
                <a:cs typeface="Arvo"/>
                <a:sym typeface="Arvo"/>
              </a:rPr>
              <a:t>Low</a:t>
            </a:r>
            <a:r>
              <a:rPr lang="de" sz="1800">
                <a:solidFill>
                  <a:srgbClr val="444B43"/>
                </a:solidFill>
                <a:latin typeface="Arvo"/>
                <a:ea typeface="Arvo"/>
                <a:cs typeface="Arvo"/>
                <a:sym typeface="Arvo"/>
              </a:rPr>
              <a:t> Correlation</a:t>
            </a:r>
            <a:endParaRPr sz="2000">
              <a:solidFill>
                <a:srgbClr val="188038"/>
              </a:solidFill>
              <a:latin typeface="Arvo"/>
              <a:ea typeface="Arvo"/>
              <a:cs typeface="Arvo"/>
              <a:sym typeface="Arvo"/>
            </a:endParaRPr>
          </a:p>
        </p:txBody>
      </p:sp>
      <p:sp>
        <p:nvSpPr>
          <p:cNvPr id="369" name="Google Shape;36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Feature Engineering: </a:t>
            </a:r>
            <a:r>
              <a:rPr lang="de">
                <a:solidFill>
                  <a:srgbClr val="188038"/>
                </a:solidFill>
              </a:rPr>
              <a:t>Business Life Cycle</a:t>
            </a:r>
            <a:endParaRPr>
              <a:solidFill>
                <a:srgbClr val="188038"/>
              </a:solidFill>
            </a:endParaRPr>
          </a:p>
        </p:txBody>
      </p:sp>
      <p:pic>
        <p:nvPicPr>
          <p:cNvPr id="370" name="Google Shape;370;p52"/>
          <p:cNvPicPr preferRelativeResize="0"/>
          <p:nvPr/>
        </p:nvPicPr>
        <p:blipFill rotWithShape="1">
          <a:blip r:embed="rId3">
            <a:alphaModFix/>
          </a:blip>
          <a:srcRect l="4985" t="20184" r="4696" b="24101"/>
          <a:stretch/>
        </p:blipFill>
        <p:spPr>
          <a:xfrm>
            <a:off x="4093725" y="2152925"/>
            <a:ext cx="4944900" cy="1555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3"/>
          <p:cNvSpPr txBox="1"/>
          <p:nvPr/>
        </p:nvSpPr>
        <p:spPr>
          <a:xfrm>
            <a:off x="649500" y="1405813"/>
            <a:ext cx="3161400" cy="287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800">
                <a:solidFill>
                  <a:schemeClr val="dk1"/>
                </a:solidFill>
                <a:latin typeface="Arvo"/>
                <a:ea typeface="Arvo"/>
                <a:cs typeface="Arvo"/>
                <a:sym typeface="Arvo"/>
              </a:rPr>
              <a:t>Business Density Maps:</a:t>
            </a:r>
            <a:endParaRPr sz="1800">
              <a:solidFill>
                <a:schemeClr val="dk1"/>
              </a:solidFill>
              <a:latin typeface="Arvo"/>
              <a:ea typeface="Arvo"/>
              <a:cs typeface="Arvo"/>
              <a:sym typeface="Arvo"/>
            </a:endParaRPr>
          </a:p>
          <a:p>
            <a:pPr marL="457200" lvl="0" indent="-342900" algn="l" rtl="0">
              <a:lnSpc>
                <a:spcPct val="115000"/>
              </a:lnSpc>
              <a:spcBef>
                <a:spcPts val="0"/>
              </a:spcBef>
              <a:spcAft>
                <a:spcPts val="0"/>
              </a:spcAft>
              <a:buClr>
                <a:schemeClr val="dk1"/>
              </a:buClr>
              <a:buSzPts val="1800"/>
              <a:buFont typeface="Arvo"/>
              <a:buChar char="-"/>
            </a:pPr>
            <a:r>
              <a:rPr lang="de" sz="1800">
                <a:solidFill>
                  <a:schemeClr val="dk1"/>
                </a:solidFill>
                <a:latin typeface="Arvo"/>
                <a:ea typeface="Arvo"/>
                <a:cs typeface="Arvo"/>
                <a:sym typeface="Arvo"/>
              </a:rPr>
              <a:t>Find </a:t>
            </a:r>
            <a:r>
              <a:rPr lang="de" sz="1800">
                <a:solidFill>
                  <a:srgbClr val="188038"/>
                </a:solidFill>
                <a:latin typeface="Arvo"/>
                <a:ea typeface="Arvo"/>
                <a:cs typeface="Arvo"/>
                <a:sym typeface="Arvo"/>
              </a:rPr>
              <a:t>business densities</a:t>
            </a:r>
            <a:r>
              <a:rPr lang="de" sz="1800">
                <a:solidFill>
                  <a:schemeClr val="dk1"/>
                </a:solidFill>
                <a:latin typeface="Arvo"/>
                <a:ea typeface="Arvo"/>
                <a:cs typeface="Arvo"/>
                <a:sym typeface="Arvo"/>
              </a:rPr>
              <a:t> within grids</a:t>
            </a:r>
            <a:endParaRPr sz="1800">
              <a:solidFill>
                <a:schemeClr val="dk1"/>
              </a:solidFill>
              <a:latin typeface="Arvo"/>
              <a:ea typeface="Arvo"/>
              <a:cs typeface="Arvo"/>
              <a:sym typeface="Arvo"/>
            </a:endParaRPr>
          </a:p>
          <a:p>
            <a:pPr marL="457200" lvl="0" indent="-342900" algn="l" rtl="0">
              <a:lnSpc>
                <a:spcPct val="115000"/>
              </a:lnSpc>
              <a:spcBef>
                <a:spcPts val="0"/>
              </a:spcBef>
              <a:spcAft>
                <a:spcPts val="0"/>
              </a:spcAft>
              <a:buClr>
                <a:schemeClr val="dk1"/>
              </a:buClr>
              <a:buSzPts val="1800"/>
              <a:buFont typeface="Arvo"/>
              <a:buChar char="-"/>
            </a:pPr>
            <a:r>
              <a:rPr lang="de" sz="1800">
                <a:solidFill>
                  <a:schemeClr val="dk1"/>
                </a:solidFill>
                <a:latin typeface="Arvo"/>
                <a:ea typeface="Arvo"/>
                <a:cs typeface="Arvo"/>
                <a:sym typeface="Arvo"/>
              </a:rPr>
              <a:t>Identify </a:t>
            </a:r>
            <a:r>
              <a:rPr lang="de" sz="1800">
                <a:solidFill>
                  <a:srgbClr val="188038"/>
                </a:solidFill>
                <a:latin typeface="Arvo"/>
                <a:ea typeface="Arvo"/>
                <a:cs typeface="Arvo"/>
                <a:sym typeface="Arvo"/>
              </a:rPr>
              <a:t>business centres</a:t>
            </a:r>
            <a:endParaRPr sz="1800">
              <a:solidFill>
                <a:srgbClr val="188038"/>
              </a:solidFill>
              <a:latin typeface="Arvo"/>
              <a:ea typeface="Arvo"/>
              <a:cs typeface="Arvo"/>
              <a:sym typeface="Arvo"/>
            </a:endParaRPr>
          </a:p>
          <a:p>
            <a:pPr marL="457200" lvl="0" indent="-342900" algn="l" rtl="0">
              <a:lnSpc>
                <a:spcPct val="115000"/>
              </a:lnSpc>
              <a:spcBef>
                <a:spcPts val="0"/>
              </a:spcBef>
              <a:spcAft>
                <a:spcPts val="0"/>
              </a:spcAft>
              <a:buClr>
                <a:srgbClr val="E76A28"/>
              </a:buClr>
              <a:buSzPts val="1800"/>
              <a:buFont typeface="Arvo"/>
              <a:buChar char="-"/>
            </a:pPr>
            <a:r>
              <a:rPr lang="de" sz="1800">
                <a:solidFill>
                  <a:srgbClr val="E76A28"/>
                </a:solidFill>
                <a:latin typeface="Arvo"/>
                <a:ea typeface="Arvo"/>
                <a:cs typeface="Arvo"/>
                <a:sym typeface="Arvo"/>
              </a:rPr>
              <a:t>Separation by SIC Code</a:t>
            </a:r>
            <a:endParaRPr sz="1800">
              <a:solidFill>
                <a:srgbClr val="E76A28"/>
              </a:solidFill>
              <a:latin typeface="Arvo"/>
              <a:ea typeface="Arvo"/>
              <a:cs typeface="Arvo"/>
              <a:sym typeface="Arvo"/>
            </a:endParaRPr>
          </a:p>
          <a:p>
            <a:pPr marL="457200" lvl="0" indent="-342900" algn="l" rtl="0">
              <a:lnSpc>
                <a:spcPct val="115000"/>
              </a:lnSpc>
              <a:spcBef>
                <a:spcPts val="0"/>
              </a:spcBef>
              <a:spcAft>
                <a:spcPts val="0"/>
              </a:spcAft>
              <a:buClr>
                <a:srgbClr val="444B43"/>
              </a:buClr>
              <a:buSzPts val="1800"/>
              <a:buFont typeface="Arvo"/>
              <a:buChar char="-"/>
            </a:pPr>
            <a:r>
              <a:rPr lang="de" sz="1800">
                <a:solidFill>
                  <a:srgbClr val="FF0000"/>
                </a:solidFill>
                <a:latin typeface="Arvo"/>
                <a:ea typeface="Arvo"/>
                <a:cs typeface="Arvo"/>
                <a:sym typeface="Arvo"/>
              </a:rPr>
              <a:t>Low</a:t>
            </a:r>
            <a:r>
              <a:rPr lang="de" sz="1800">
                <a:solidFill>
                  <a:srgbClr val="444B43"/>
                </a:solidFill>
                <a:latin typeface="Arvo"/>
                <a:ea typeface="Arvo"/>
                <a:cs typeface="Arvo"/>
                <a:sym typeface="Arvo"/>
              </a:rPr>
              <a:t> Correlation</a:t>
            </a:r>
            <a:endParaRPr sz="1800">
              <a:solidFill>
                <a:srgbClr val="444B43"/>
              </a:solidFill>
              <a:latin typeface="Arvo"/>
              <a:ea typeface="Arvo"/>
              <a:cs typeface="Arvo"/>
              <a:sym typeface="Arvo"/>
            </a:endParaRPr>
          </a:p>
        </p:txBody>
      </p:sp>
      <p:sp>
        <p:nvSpPr>
          <p:cNvPr id="376" name="Google Shape;376;p53"/>
          <p:cNvSpPr txBox="1">
            <a:spLocks noGrp="1"/>
          </p:cNvSpPr>
          <p:nvPr>
            <p:ph type="title"/>
          </p:nvPr>
        </p:nvSpPr>
        <p:spPr>
          <a:xfrm>
            <a:off x="720000" y="445025"/>
            <a:ext cx="813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Feature Engineering: </a:t>
            </a:r>
            <a:r>
              <a:rPr lang="de">
                <a:solidFill>
                  <a:srgbClr val="188038"/>
                </a:solidFill>
              </a:rPr>
              <a:t>Geospatial Analysis</a:t>
            </a:r>
            <a:endParaRPr>
              <a:solidFill>
                <a:srgbClr val="188038"/>
              </a:solidFill>
            </a:endParaRPr>
          </a:p>
        </p:txBody>
      </p:sp>
      <p:pic>
        <p:nvPicPr>
          <p:cNvPr id="377" name="Google Shape;377;p53"/>
          <p:cNvPicPr preferRelativeResize="0"/>
          <p:nvPr/>
        </p:nvPicPr>
        <p:blipFill>
          <a:blip r:embed="rId3">
            <a:alphaModFix/>
          </a:blip>
          <a:stretch>
            <a:fillRect/>
          </a:stretch>
        </p:blipFill>
        <p:spPr>
          <a:xfrm>
            <a:off x="3956974" y="1211100"/>
            <a:ext cx="5099399" cy="3261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4"/>
          <p:cNvSpPr txBox="1"/>
          <p:nvPr/>
        </p:nvSpPr>
        <p:spPr>
          <a:xfrm>
            <a:off x="516775" y="1145775"/>
            <a:ext cx="3992400" cy="327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800">
                <a:solidFill>
                  <a:schemeClr val="dk1"/>
                </a:solidFill>
                <a:latin typeface="Arvo"/>
                <a:ea typeface="Arvo"/>
                <a:cs typeface="Arvo"/>
                <a:sym typeface="Arvo"/>
              </a:rPr>
              <a:t>Converting Latitude and Longitude into </a:t>
            </a:r>
            <a:r>
              <a:rPr lang="de" sz="1800">
                <a:solidFill>
                  <a:srgbClr val="188038"/>
                </a:solidFill>
                <a:latin typeface="Arvo"/>
                <a:ea typeface="Arvo"/>
                <a:cs typeface="Arvo"/>
                <a:sym typeface="Arvo"/>
              </a:rPr>
              <a:t>Locational Data</a:t>
            </a:r>
            <a:r>
              <a:rPr lang="de" sz="1800">
                <a:solidFill>
                  <a:schemeClr val="dk1"/>
                </a:solidFill>
                <a:latin typeface="Arvo"/>
                <a:ea typeface="Arvo"/>
                <a:cs typeface="Arvo"/>
                <a:sym typeface="Arvo"/>
              </a:rPr>
              <a:t> </a:t>
            </a:r>
            <a:endParaRPr sz="18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1800">
              <a:solidFill>
                <a:schemeClr val="dk1"/>
              </a:solidFill>
              <a:latin typeface="Arvo"/>
              <a:ea typeface="Arvo"/>
              <a:cs typeface="Arvo"/>
              <a:sym typeface="Arvo"/>
            </a:endParaRPr>
          </a:p>
          <a:p>
            <a:pPr marL="0" lvl="0" indent="0" algn="l" rtl="0">
              <a:lnSpc>
                <a:spcPct val="115000"/>
              </a:lnSpc>
              <a:spcBef>
                <a:spcPts val="0"/>
              </a:spcBef>
              <a:spcAft>
                <a:spcPts val="0"/>
              </a:spcAft>
              <a:buNone/>
            </a:pPr>
            <a:r>
              <a:rPr lang="de" sz="1800">
                <a:solidFill>
                  <a:schemeClr val="dk1"/>
                </a:solidFill>
                <a:latin typeface="Arvo"/>
                <a:ea typeface="Arvo"/>
                <a:cs typeface="Arvo"/>
                <a:sym typeface="Arvo"/>
              </a:rPr>
              <a:t>Example:</a:t>
            </a:r>
            <a:endParaRPr sz="1800">
              <a:solidFill>
                <a:schemeClr val="dk1"/>
              </a:solidFill>
              <a:latin typeface="Arvo"/>
              <a:ea typeface="Arvo"/>
              <a:cs typeface="Arvo"/>
              <a:sym typeface="Arvo"/>
            </a:endParaRPr>
          </a:p>
          <a:p>
            <a:pPr marL="457200" lvl="0" indent="-336550" algn="l" rtl="0">
              <a:lnSpc>
                <a:spcPct val="115000"/>
              </a:lnSpc>
              <a:spcBef>
                <a:spcPts val="0"/>
              </a:spcBef>
              <a:spcAft>
                <a:spcPts val="0"/>
              </a:spcAft>
              <a:buClr>
                <a:schemeClr val="dk1"/>
              </a:buClr>
              <a:buSzPts val="1700"/>
              <a:buFont typeface="Arvo"/>
              <a:buChar char="-"/>
            </a:pPr>
            <a:r>
              <a:rPr lang="de" sz="1700">
                <a:solidFill>
                  <a:schemeClr val="dk1"/>
                </a:solidFill>
                <a:latin typeface="Arvo"/>
                <a:ea typeface="Arvo"/>
                <a:cs typeface="Arvo"/>
                <a:sym typeface="Arvo"/>
              </a:rPr>
              <a:t>Input: (</a:t>
            </a:r>
            <a:r>
              <a:rPr lang="de" sz="1700">
                <a:solidFill>
                  <a:srgbClr val="188038"/>
                </a:solidFill>
                <a:latin typeface="Arvo"/>
                <a:ea typeface="Arvo"/>
                <a:cs typeface="Arvo"/>
                <a:sym typeface="Arvo"/>
              </a:rPr>
              <a:t>1.304024, 103.831541</a:t>
            </a:r>
            <a:r>
              <a:rPr lang="de" sz="1700">
                <a:solidFill>
                  <a:schemeClr val="dk1"/>
                </a:solidFill>
                <a:latin typeface="Arvo"/>
                <a:ea typeface="Arvo"/>
                <a:cs typeface="Arvo"/>
                <a:sym typeface="Arvo"/>
              </a:rPr>
              <a:t>)</a:t>
            </a:r>
            <a:endParaRPr sz="1700">
              <a:solidFill>
                <a:schemeClr val="dk1"/>
              </a:solidFill>
              <a:latin typeface="Arvo"/>
              <a:ea typeface="Arvo"/>
              <a:cs typeface="Arvo"/>
              <a:sym typeface="Arvo"/>
            </a:endParaRPr>
          </a:p>
          <a:p>
            <a:pPr marL="457200" lvl="0" indent="-336550" algn="l" rtl="0">
              <a:lnSpc>
                <a:spcPct val="115000"/>
              </a:lnSpc>
              <a:spcBef>
                <a:spcPts val="0"/>
              </a:spcBef>
              <a:spcAft>
                <a:spcPts val="0"/>
              </a:spcAft>
              <a:buClr>
                <a:schemeClr val="dk1"/>
              </a:buClr>
              <a:buSzPts val="1700"/>
              <a:buFont typeface="Arvo"/>
              <a:buChar char="-"/>
            </a:pPr>
            <a:r>
              <a:rPr lang="de" sz="1700">
                <a:solidFill>
                  <a:schemeClr val="dk1"/>
                </a:solidFill>
                <a:latin typeface="Arvo"/>
                <a:ea typeface="Arvo"/>
                <a:cs typeface="Arvo"/>
                <a:sym typeface="Arvo"/>
              </a:rPr>
              <a:t>Output: (</a:t>
            </a:r>
            <a:r>
              <a:rPr lang="de" sz="1700">
                <a:solidFill>
                  <a:srgbClr val="E76A28"/>
                </a:solidFill>
                <a:latin typeface="Arvo"/>
                <a:ea typeface="Arvo"/>
                <a:cs typeface="Arvo"/>
                <a:sym typeface="Arvo"/>
              </a:rPr>
              <a:t>Orchard</a:t>
            </a:r>
            <a:r>
              <a:rPr lang="de" sz="1700">
                <a:solidFill>
                  <a:schemeClr val="dk1"/>
                </a:solidFill>
                <a:latin typeface="Arvo"/>
                <a:ea typeface="Arvo"/>
                <a:cs typeface="Arvo"/>
                <a:sym typeface="Arvo"/>
              </a:rPr>
              <a:t>)</a:t>
            </a:r>
            <a:endParaRPr sz="17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1800">
              <a:solidFill>
                <a:schemeClr val="dk1"/>
              </a:solidFill>
              <a:latin typeface="Arvo"/>
              <a:ea typeface="Arvo"/>
              <a:cs typeface="Arvo"/>
              <a:sym typeface="Arvo"/>
            </a:endParaRPr>
          </a:p>
          <a:p>
            <a:pPr marL="0" lvl="0" indent="0" algn="l" rtl="0">
              <a:lnSpc>
                <a:spcPct val="115000"/>
              </a:lnSpc>
              <a:spcBef>
                <a:spcPts val="0"/>
              </a:spcBef>
              <a:spcAft>
                <a:spcPts val="0"/>
              </a:spcAft>
              <a:buNone/>
            </a:pPr>
            <a:r>
              <a:rPr lang="de" sz="1800">
                <a:solidFill>
                  <a:schemeClr val="dk1"/>
                </a:solidFill>
                <a:latin typeface="Arvo"/>
                <a:ea typeface="Arvo"/>
                <a:cs typeface="Arvo"/>
                <a:sym typeface="Arvo"/>
              </a:rPr>
              <a:t>Disadvantage</a:t>
            </a:r>
            <a:endParaRPr sz="1800">
              <a:solidFill>
                <a:schemeClr val="dk1"/>
              </a:solidFill>
              <a:latin typeface="Arvo"/>
              <a:ea typeface="Arvo"/>
              <a:cs typeface="Arvo"/>
              <a:sym typeface="Arvo"/>
            </a:endParaRPr>
          </a:p>
          <a:p>
            <a:pPr marL="457200" lvl="0" indent="-336550" algn="l" rtl="0">
              <a:lnSpc>
                <a:spcPct val="115000"/>
              </a:lnSpc>
              <a:spcBef>
                <a:spcPts val="0"/>
              </a:spcBef>
              <a:spcAft>
                <a:spcPts val="0"/>
              </a:spcAft>
              <a:buClr>
                <a:schemeClr val="dk1"/>
              </a:buClr>
              <a:buSzPts val="1700"/>
              <a:buFont typeface="Arvo"/>
              <a:buChar char="-"/>
            </a:pPr>
            <a:r>
              <a:rPr lang="de" sz="1700">
                <a:solidFill>
                  <a:schemeClr val="dk1"/>
                </a:solidFill>
                <a:latin typeface="Arvo"/>
                <a:ea typeface="Arvo"/>
                <a:cs typeface="Arvo"/>
                <a:sym typeface="Arvo"/>
              </a:rPr>
              <a:t>Too computationally expensive, </a:t>
            </a:r>
            <a:r>
              <a:rPr lang="de" sz="1700">
                <a:solidFill>
                  <a:srgbClr val="E76A28"/>
                </a:solidFill>
                <a:latin typeface="Arvo"/>
                <a:ea typeface="Arvo"/>
                <a:cs typeface="Arvo"/>
                <a:sym typeface="Arvo"/>
              </a:rPr>
              <a:t>time constraint</a:t>
            </a:r>
            <a:endParaRPr sz="1700">
              <a:solidFill>
                <a:srgbClr val="E76A28"/>
              </a:solidFill>
              <a:latin typeface="Arvo"/>
              <a:ea typeface="Arvo"/>
              <a:cs typeface="Arvo"/>
              <a:sym typeface="Arvo"/>
            </a:endParaRPr>
          </a:p>
        </p:txBody>
      </p:sp>
      <p:sp>
        <p:nvSpPr>
          <p:cNvPr id="383" name="Google Shape;383;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Feature Engineering: </a:t>
            </a:r>
            <a:r>
              <a:rPr lang="de">
                <a:solidFill>
                  <a:srgbClr val="188038"/>
                </a:solidFill>
              </a:rPr>
              <a:t>Location Analysis</a:t>
            </a:r>
            <a:endParaRPr>
              <a:solidFill>
                <a:srgbClr val="188038"/>
              </a:solidFill>
            </a:endParaRPr>
          </a:p>
        </p:txBody>
      </p:sp>
      <p:pic>
        <p:nvPicPr>
          <p:cNvPr id="384" name="Google Shape;384;p54"/>
          <p:cNvPicPr preferRelativeResize="0"/>
          <p:nvPr/>
        </p:nvPicPr>
        <p:blipFill>
          <a:blip r:embed="rId3">
            <a:alphaModFix/>
          </a:blip>
          <a:stretch>
            <a:fillRect/>
          </a:stretch>
        </p:blipFill>
        <p:spPr>
          <a:xfrm>
            <a:off x="4605935" y="1445150"/>
            <a:ext cx="4457688" cy="2872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5"/>
          <p:cNvSpPr txBox="1">
            <a:spLocks noGrp="1"/>
          </p:cNvSpPr>
          <p:nvPr>
            <p:ph type="title"/>
          </p:nvPr>
        </p:nvSpPr>
        <p:spPr>
          <a:xfrm>
            <a:off x="988800" y="1307100"/>
            <a:ext cx="71664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How now?</a:t>
            </a:r>
            <a:endParaRPr/>
          </a:p>
        </p:txBody>
      </p:sp>
      <p:sp>
        <p:nvSpPr>
          <p:cNvPr id="390" name="Google Shape;390;p55"/>
          <p:cNvSpPr txBox="1"/>
          <p:nvPr/>
        </p:nvSpPr>
        <p:spPr>
          <a:xfrm>
            <a:off x="4035" y="2045159"/>
            <a:ext cx="9144000" cy="36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1"/>
              </a:solidFill>
              <a:latin typeface="Figtree"/>
              <a:ea typeface="Figtree"/>
              <a:cs typeface="Figtree"/>
              <a:sym typeface="Figtre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6"/>
          <p:cNvSpPr txBox="1">
            <a:spLocks noGrp="1"/>
          </p:cNvSpPr>
          <p:nvPr>
            <p:ph type="title"/>
          </p:nvPr>
        </p:nvSpPr>
        <p:spPr>
          <a:xfrm>
            <a:off x="720000" y="368825"/>
            <a:ext cx="7704000" cy="7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Types of Data Available</a:t>
            </a:r>
            <a:endParaRPr sz="3600"/>
          </a:p>
        </p:txBody>
      </p:sp>
      <p:sp>
        <p:nvSpPr>
          <p:cNvPr id="396" name="Google Shape;396;p56"/>
          <p:cNvSpPr txBox="1">
            <a:spLocks noGrp="1"/>
          </p:cNvSpPr>
          <p:nvPr>
            <p:ph type="body" idx="1"/>
          </p:nvPr>
        </p:nvSpPr>
        <p:spPr>
          <a:xfrm>
            <a:off x="720000" y="1063351"/>
            <a:ext cx="77040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1600"/>
              <a:t>What have we explored?</a:t>
            </a:r>
            <a:endParaRPr sz="1600"/>
          </a:p>
        </p:txBody>
      </p:sp>
      <p:sp>
        <p:nvSpPr>
          <p:cNvPr id="397" name="Google Shape;397;p56"/>
          <p:cNvSpPr txBox="1"/>
          <p:nvPr/>
        </p:nvSpPr>
        <p:spPr>
          <a:xfrm>
            <a:off x="1995577" y="1992700"/>
            <a:ext cx="4002473" cy="2422200"/>
          </a:xfrm>
          <a:prstGeom prst="rect">
            <a:avLst/>
          </a:prstGeom>
          <a:noFill/>
          <a:ln>
            <a:noFill/>
          </a:ln>
        </p:spPr>
        <p:txBody>
          <a:bodyPr spcFirstLastPara="1" wrap="square" lIns="91425" tIns="91425" rIns="91425" bIns="91425" anchor="t" anchorCtr="0">
            <a:noAutofit/>
          </a:bodyPr>
          <a:lstStyle/>
          <a:p>
            <a:pPr marL="457200" lvl="0" indent="-546100" algn="l" rtl="0">
              <a:lnSpc>
                <a:spcPct val="115000"/>
              </a:lnSpc>
              <a:spcBef>
                <a:spcPts val="0"/>
              </a:spcBef>
              <a:spcAft>
                <a:spcPts val="0"/>
              </a:spcAft>
              <a:buClr>
                <a:schemeClr val="dk1"/>
              </a:buClr>
              <a:buSzPts val="5000"/>
              <a:buFont typeface="Figtree"/>
              <a:buChar char="✓"/>
            </a:pPr>
            <a:r>
              <a:rPr lang="de" sz="5000" dirty="0">
                <a:solidFill>
                  <a:schemeClr val="dk1"/>
                </a:solidFill>
                <a:latin typeface="Figtree"/>
                <a:ea typeface="Figtree"/>
                <a:cs typeface="Figtree"/>
                <a:sym typeface="Figtree"/>
              </a:rPr>
              <a:t>Geospatial</a:t>
            </a:r>
            <a:endParaRPr sz="5000" dirty="0">
              <a:solidFill>
                <a:schemeClr val="dk1"/>
              </a:solidFill>
              <a:latin typeface="Figtree"/>
              <a:ea typeface="Figtree"/>
              <a:cs typeface="Figtree"/>
              <a:sym typeface="Figtree"/>
            </a:endParaRPr>
          </a:p>
          <a:p>
            <a:pPr marL="457200" lvl="0" indent="-546100" algn="l" rtl="0">
              <a:lnSpc>
                <a:spcPct val="115000"/>
              </a:lnSpc>
              <a:spcBef>
                <a:spcPts val="0"/>
              </a:spcBef>
              <a:spcAft>
                <a:spcPts val="0"/>
              </a:spcAft>
              <a:buClr>
                <a:schemeClr val="dk1"/>
              </a:buClr>
              <a:buSzPts val="5000"/>
              <a:buFont typeface="Figtree"/>
              <a:buChar char="✓"/>
            </a:pPr>
            <a:r>
              <a:rPr lang="de" sz="5000" dirty="0">
                <a:solidFill>
                  <a:schemeClr val="dk1"/>
                </a:solidFill>
                <a:latin typeface="Figtree"/>
                <a:ea typeface="Figtree"/>
                <a:cs typeface="Figtree"/>
                <a:sym typeface="Figtree"/>
              </a:rPr>
              <a:t>Tabular</a:t>
            </a:r>
            <a:endParaRPr sz="5000" dirty="0">
              <a:solidFill>
                <a:schemeClr val="dk1"/>
              </a:solidFill>
              <a:latin typeface="Figtree"/>
              <a:ea typeface="Figtree"/>
              <a:cs typeface="Figtree"/>
              <a:sym typeface="Figtree"/>
            </a:endParaRPr>
          </a:p>
          <a:p>
            <a:pPr marL="457200" lvl="0" indent="-546100" algn="l" rtl="0">
              <a:lnSpc>
                <a:spcPct val="115000"/>
              </a:lnSpc>
              <a:spcBef>
                <a:spcPts val="0"/>
              </a:spcBef>
              <a:spcAft>
                <a:spcPts val="0"/>
              </a:spcAft>
              <a:buClr>
                <a:srgbClr val="188038"/>
              </a:buClr>
              <a:buSzPts val="5000"/>
              <a:buFont typeface="Figtree"/>
              <a:buChar char="❏"/>
            </a:pPr>
            <a:r>
              <a:rPr lang="de" sz="5000" dirty="0">
                <a:solidFill>
                  <a:srgbClr val="188038"/>
                </a:solidFill>
                <a:latin typeface="Figtree"/>
                <a:ea typeface="Figtree"/>
                <a:cs typeface="Figtree"/>
                <a:sym typeface="Figtree"/>
              </a:rPr>
              <a:t>Textual</a:t>
            </a:r>
            <a:endParaRPr sz="5000" dirty="0">
              <a:solidFill>
                <a:srgbClr val="188038"/>
              </a:solidFill>
              <a:latin typeface="Figtree"/>
              <a:ea typeface="Figtree"/>
              <a:cs typeface="Figtree"/>
              <a:sym typeface="Figtree"/>
            </a:endParaRPr>
          </a:p>
          <a:p>
            <a:pPr marL="0" lvl="0" indent="0" algn="l" rtl="0">
              <a:lnSpc>
                <a:spcPct val="115000"/>
              </a:lnSpc>
              <a:spcBef>
                <a:spcPts val="0"/>
              </a:spcBef>
              <a:spcAft>
                <a:spcPts val="0"/>
              </a:spcAft>
              <a:buNone/>
            </a:pPr>
            <a:endParaRPr sz="1200" dirty="0">
              <a:solidFill>
                <a:schemeClr val="dk1"/>
              </a:solidFill>
              <a:latin typeface="Figtree"/>
              <a:ea typeface="Figtree"/>
              <a:cs typeface="Figtree"/>
              <a:sym typeface="Figtree"/>
            </a:endParaRPr>
          </a:p>
        </p:txBody>
      </p:sp>
      <p:pic>
        <p:nvPicPr>
          <p:cNvPr id="398" name="Google Shape;398;p56"/>
          <p:cNvPicPr preferRelativeResize="0"/>
          <p:nvPr/>
        </p:nvPicPr>
        <p:blipFill>
          <a:blip r:embed="rId3">
            <a:alphaModFix/>
          </a:blip>
          <a:stretch>
            <a:fillRect/>
          </a:stretch>
        </p:blipFill>
        <p:spPr>
          <a:xfrm>
            <a:off x="6042459" y="3905696"/>
            <a:ext cx="792000" cy="581813"/>
          </a:xfrm>
          <a:prstGeom prst="rect">
            <a:avLst/>
          </a:prstGeom>
          <a:noFill/>
          <a:ln>
            <a:noFill/>
          </a:ln>
        </p:spPr>
      </p:pic>
      <p:pic>
        <p:nvPicPr>
          <p:cNvPr id="399" name="Google Shape;399;p56"/>
          <p:cNvPicPr preferRelativeResize="0"/>
          <p:nvPr/>
        </p:nvPicPr>
        <p:blipFill>
          <a:blip r:embed="rId4">
            <a:alphaModFix/>
          </a:blip>
          <a:stretch>
            <a:fillRect/>
          </a:stretch>
        </p:blipFill>
        <p:spPr>
          <a:xfrm>
            <a:off x="6042444" y="2068897"/>
            <a:ext cx="792000" cy="792000"/>
          </a:xfrm>
          <a:prstGeom prst="rect">
            <a:avLst/>
          </a:prstGeom>
          <a:noFill/>
          <a:ln>
            <a:noFill/>
          </a:ln>
        </p:spPr>
      </p:pic>
      <p:pic>
        <p:nvPicPr>
          <p:cNvPr id="400" name="Google Shape;400;p56"/>
          <p:cNvPicPr preferRelativeResize="0"/>
          <p:nvPr/>
        </p:nvPicPr>
        <p:blipFill>
          <a:blip r:embed="rId5">
            <a:alphaModFix/>
          </a:blip>
          <a:stretch>
            <a:fillRect/>
          </a:stretch>
        </p:blipFill>
        <p:spPr>
          <a:xfrm>
            <a:off x="6042457" y="2987309"/>
            <a:ext cx="792000" cy="79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7"/>
          <p:cNvSpPr txBox="1"/>
          <p:nvPr/>
        </p:nvSpPr>
        <p:spPr>
          <a:xfrm>
            <a:off x="753700" y="1181475"/>
            <a:ext cx="6874800" cy="199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400">
                <a:solidFill>
                  <a:schemeClr val="dk1"/>
                </a:solidFill>
                <a:latin typeface="Arvo"/>
                <a:ea typeface="Arvo"/>
                <a:cs typeface="Arvo"/>
                <a:sym typeface="Arvo"/>
              </a:rPr>
              <a:t>Tokenization</a:t>
            </a:r>
            <a:endParaRPr sz="2400">
              <a:solidFill>
                <a:schemeClr val="dk1"/>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de" sz="2000">
                <a:solidFill>
                  <a:srgbClr val="188038"/>
                </a:solidFill>
                <a:latin typeface="Arvo"/>
                <a:ea typeface="Arvo"/>
                <a:cs typeface="Arvo"/>
                <a:sym typeface="Arvo"/>
              </a:rPr>
              <a:t>Breaking down sentences</a:t>
            </a:r>
            <a:r>
              <a:rPr lang="de" sz="2000">
                <a:solidFill>
                  <a:schemeClr val="dk1"/>
                </a:solidFill>
                <a:latin typeface="Arvo"/>
                <a:ea typeface="Arvo"/>
                <a:cs typeface="Arvo"/>
                <a:sym typeface="Arvo"/>
              </a:rPr>
              <a:t> into simpler words/subwords</a:t>
            </a:r>
            <a:endParaRPr sz="2000">
              <a:solidFill>
                <a:schemeClr val="dk1"/>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de" sz="2000">
                <a:solidFill>
                  <a:schemeClr val="dk1"/>
                </a:solidFill>
                <a:latin typeface="Arvo"/>
                <a:ea typeface="Arvo"/>
                <a:cs typeface="Arvo"/>
                <a:sym typeface="Arvo"/>
              </a:rPr>
              <a:t>Allows tokens to be </a:t>
            </a:r>
            <a:r>
              <a:rPr lang="de" sz="2000">
                <a:solidFill>
                  <a:srgbClr val="E76A28"/>
                </a:solidFill>
                <a:latin typeface="Arvo"/>
                <a:ea typeface="Arvo"/>
                <a:cs typeface="Arvo"/>
                <a:sym typeface="Arvo"/>
              </a:rPr>
              <a:t>quantified</a:t>
            </a:r>
            <a:r>
              <a:rPr lang="de" sz="2000">
                <a:solidFill>
                  <a:schemeClr val="dk1"/>
                </a:solidFill>
                <a:latin typeface="Arvo"/>
                <a:ea typeface="Arvo"/>
                <a:cs typeface="Arvo"/>
                <a:sym typeface="Arvo"/>
              </a:rPr>
              <a:t> and used for data analysis</a:t>
            </a:r>
            <a:endParaRPr sz="20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20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2000">
              <a:solidFill>
                <a:schemeClr val="dk1"/>
              </a:solidFill>
              <a:latin typeface="Arvo"/>
              <a:ea typeface="Arvo"/>
              <a:cs typeface="Arvo"/>
              <a:sym typeface="Arvo"/>
            </a:endParaRPr>
          </a:p>
          <a:p>
            <a:pPr marL="0" lvl="0" indent="0" algn="l" rtl="0">
              <a:lnSpc>
                <a:spcPct val="115000"/>
              </a:lnSpc>
              <a:spcBef>
                <a:spcPts val="0"/>
              </a:spcBef>
              <a:spcAft>
                <a:spcPts val="0"/>
              </a:spcAft>
              <a:buNone/>
            </a:pPr>
            <a:endParaRPr sz="2000">
              <a:solidFill>
                <a:schemeClr val="dk1"/>
              </a:solidFill>
              <a:latin typeface="Arvo"/>
              <a:ea typeface="Arvo"/>
              <a:cs typeface="Arvo"/>
              <a:sym typeface="Arvo"/>
            </a:endParaRPr>
          </a:p>
        </p:txBody>
      </p:sp>
      <p:sp>
        <p:nvSpPr>
          <p:cNvPr id="406" name="Google Shape;406;p57"/>
          <p:cNvSpPr txBox="1">
            <a:spLocks noGrp="1"/>
          </p:cNvSpPr>
          <p:nvPr>
            <p:ph type="title"/>
          </p:nvPr>
        </p:nvSpPr>
        <p:spPr>
          <a:xfrm>
            <a:off x="720000" y="29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“Fixing Text”</a:t>
            </a:r>
            <a:endParaRPr sz="3600"/>
          </a:p>
        </p:txBody>
      </p:sp>
      <p:sp>
        <p:nvSpPr>
          <p:cNvPr id="407" name="Google Shape;407;p57"/>
          <p:cNvSpPr txBox="1"/>
          <p:nvPr/>
        </p:nvSpPr>
        <p:spPr>
          <a:xfrm>
            <a:off x="720000" y="3260025"/>
            <a:ext cx="7577700" cy="917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2400">
                <a:solidFill>
                  <a:srgbClr val="188038"/>
                </a:solidFill>
                <a:latin typeface="Arvo"/>
                <a:ea typeface="Arvo"/>
                <a:cs typeface="Arvo"/>
                <a:sym typeface="Arvo"/>
              </a:rPr>
              <a:t>Example…</a:t>
            </a:r>
            <a:endParaRPr sz="2400">
              <a:solidFill>
                <a:schemeClr val="dk1"/>
              </a:solidFill>
              <a:latin typeface="Arvo"/>
              <a:ea typeface="Arvo"/>
              <a:cs typeface="Arvo"/>
              <a:sym typeface="Arvo"/>
            </a:endParaRPr>
          </a:p>
          <a:p>
            <a:pPr marL="457200" lvl="0" indent="-355600" algn="l" rtl="0">
              <a:lnSpc>
                <a:spcPct val="115000"/>
              </a:lnSpc>
              <a:spcBef>
                <a:spcPts val="0"/>
              </a:spcBef>
              <a:spcAft>
                <a:spcPts val="0"/>
              </a:spcAft>
              <a:buSzPts val="2000"/>
              <a:buFont typeface="Arvo"/>
              <a:buChar char="-"/>
            </a:pPr>
            <a:r>
              <a:rPr lang="de" sz="2000">
                <a:solidFill>
                  <a:schemeClr val="dk1"/>
                </a:solidFill>
                <a:latin typeface="Arvo"/>
                <a:ea typeface="Arvo"/>
                <a:cs typeface="Arvo"/>
                <a:sym typeface="Arvo"/>
              </a:rPr>
              <a:t>“We have no idea!” →  “</a:t>
            </a:r>
            <a:r>
              <a:rPr lang="de" sz="2000">
                <a:solidFill>
                  <a:srgbClr val="E76A28"/>
                </a:solidFill>
                <a:latin typeface="Arvo"/>
                <a:ea typeface="Arvo"/>
                <a:cs typeface="Arvo"/>
                <a:sym typeface="Arvo"/>
              </a:rPr>
              <a:t>we</a:t>
            </a:r>
            <a:r>
              <a:rPr lang="de" sz="2000">
                <a:solidFill>
                  <a:schemeClr val="dk1"/>
                </a:solidFill>
                <a:latin typeface="Arvo"/>
                <a:ea typeface="Arvo"/>
                <a:cs typeface="Arvo"/>
                <a:sym typeface="Arvo"/>
              </a:rPr>
              <a:t>”, “</a:t>
            </a:r>
            <a:r>
              <a:rPr lang="de" sz="2000">
                <a:solidFill>
                  <a:srgbClr val="E76A28"/>
                </a:solidFill>
                <a:latin typeface="Arvo"/>
                <a:ea typeface="Arvo"/>
                <a:cs typeface="Arvo"/>
                <a:sym typeface="Arvo"/>
              </a:rPr>
              <a:t>have</a:t>
            </a:r>
            <a:r>
              <a:rPr lang="de" sz="2000">
                <a:solidFill>
                  <a:schemeClr val="dk1"/>
                </a:solidFill>
                <a:latin typeface="Arvo"/>
                <a:ea typeface="Arvo"/>
                <a:cs typeface="Arvo"/>
                <a:sym typeface="Arvo"/>
              </a:rPr>
              <a:t>” , “</a:t>
            </a:r>
            <a:r>
              <a:rPr lang="de" sz="2000">
                <a:solidFill>
                  <a:srgbClr val="E76A28"/>
                </a:solidFill>
                <a:latin typeface="Arvo"/>
                <a:ea typeface="Arvo"/>
                <a:cs typeface="Arvo"/>
                <a:sym typeface="Arvo"/>
              </a:rPr>
              <a:t>no</a:t>
            </a:r>
            <a:r>
              <a:rPr lang="de" sz="2000">
                <a:solidFill>
                  <a:schemeClr val="dk1"/>
                </a:solidFill>
                <a:latin typeface="Arvo"/>
                <a:ea typeface="Arvo"/>
                <a:cs typeface="Arvo"/>
                <a:sym typeface="Arvo"/>
              </a:rPr>
              <a:t>”, “</a:t>
            </a:r>
            <a:r>
              <a:rPr lang="de" sz="2000">
                <a:solidFill>
                  <a:srgbClr val="E76A28"/>
                </a:solidFill>
                <a:latin typeface="Arvo"/>
                <a:ea typeface="Arvo"/>
                <a:cs typeface="Arvo"/>
                <a:sym typeface="Arvo"/>
              </a:rPr>
              <a:t>idea</a:t>
            </a:r>
            <a:r>
              <a:rPr lang="de" sz="2000">
                <a:solidFill>
                  <a:schemeClr val="dk1"/>
                </a:solidFill>
                <a:latin typeface="Arvo"/>
                <a:ea typeface="Arvo"/>
                <a:cs typeface="Arvo"/>
                <a:sym typeface="Arvo"/>
              </a:rPr>
              <a:t>”, “</a:t>
            </a:r>
            <a:r>
              <a:rPr lang="de" sz="2000">
                <a:solidFill>
                  <a:srgbClr val="E76A28"/>
                </a:solidFill>
                <a:latin typeface="Arvo"/>
                <a:ea typeface="Arvo"/>
                <a:cs typeface="Arvo"/>
                <a:sym typeface="Arvo"/>
              </a:rPr>
              <a:t>!</a:t>
            </a:r>
            <a:r>
              <a:rPr lang="de" sz="2000">
                <a:solidFill>
                  <a:schemeClr val="dk1"/>
                </a:solidFill>
                <a:latin typeface="Arvo"/>
                <a:ea typeface="Arvo"/>
                <a:cs typeface="Arvo"/>
                <a:sym typeface="Arvo"/>
              </a:rPr>
              <a:t>”</a:t>
            </a:r>
            <a:endParaRPr sz="1200">
              <a:solidFill>
                <a:schemeClr val="dk1"/>
              </a:solidFill>
              <a:latin typeface="Figtree"/>
              <a:ea typeface="Figtree"/>
              <a:cs typeface="Figtree"/>
              <a:sym typeface="Figtre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8"/>
          <p:cNvSpPr txBox="1"/>
          <p:nvPr/>
        </p:nvSpPr>
        <p:spPr>
          <a:xfrm>
            <a:off x="753700" y="1181475"/>
            <a:ext cx="5110200" cy="35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400">
                <a:solidFill>
                  <a:schemeClr val="dk1"/>
                </a:solidFill>
                <a:latin typeface="Arvo"/>
                <a:ea typeface="Arvo"/>
                <a:cs typeface="Arvo"/>
                <a:sym typeface="Arvo"/>
              </a:rPr>
              <a:t>Removing Punctuation</a:t>
            </a:r>
            <a:endParaRPr sz="2400">
              <a:solidFill>
                <a:schemeClr val="dk1"/>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de" sz="2000">
                <a:solidFill>
                  <a:schemeClr val="dk1"/>
                </a:solidFill>
                <a:latin typeface="Arvo"/>
                <a:ea typeface="Arvo"/>
                <a:cs typeface="Arvo"/>
                <a:sym typeface="Arvo"/>
              </a:rPr>
              <a:t>Remove </a:t>
            </a:r>
            <a:r>
              <a:rPr lang="de" sz="2000">
                <a:solidFill>
                  <a:srgbClr val="188038"/>
                </a:solidFill>
                <a:latin typeface="Arvo"/>
                <a:ea typeface="Arvo"/>
                <a:cs typeface="Arvo"/>
                <a:sym typeface="Arvo"/>
              </a:rPr>
              <a:t>unnecessary</a:t>
            </a:r>
            <a:r>
              <a:rPr lang="de" sz="2000">
                <a:solidFill>
                  <a:schemeClr val="dk1"/>
                </a:solidFill>
                <a:latin typeface="Arvo"/>
                <a:ea typeface="Arvo"/>
                <a:cs typeface="Arvo"/>
                <a:sym typeface="Arvo"/>
              </a:rPr>
              <a:t> elements</a:t>
            </a:r>
            <a:endParaRPr sz="2000">
              <a:solidFill>
                <a:schemeClr val="dk1"/>
              </a:solidFill>
              <a:latin typeface="Arvo"/>
              <a:ea typeface="Arvo"/>
              <a:cs typeface="Arvo"/>
              <a:sym typeface="Arvo"/>
            </a:endParaRPr>
          </a:p>
          <a:p>
            <a:pPr marL="0" lvl="0" indent="0" algn="l" rtl="0">
              <a:lnSpc>
                <a:spcPct val="115000"/>
              </a:lnSpc>
              <a:spcBef>
                <a:spcPts val="0"/>
              </a:spcBef>
              <a:spcAft>
                <a:spcPts val="0"/>
              </a:spcAft>
              <a:buNone/>
            </a:pPr>
            <a:r>
              <a:rPr lang="de" sz="2400">
                <a:solidFill>
                  <a:schemeClr val="dk1"/>
                </a:solidFill>
                <a:latin typeface="Arvo"/>
                <a:ea typeface="Arvo"/>
                <a:cs typeface="Arvo"/>
                <a:sym typeface="Arvo"/>
              </a:rPr>
              <a:t>Stopword Removal</a:t>
            </a:r>
            <a:endParaRPr sz="2400">
              <a:solidFill>
                <a:schemeClr val="dk1"/>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de" sz="2000">
                <a:solidFill>
                  <a:schemeClr val="dk1"/>
                </a:solidFill>
                <a:latin typeface="Arvo"/>
                <a:ea typeface="Arvo"/>
                <a:cs typeface="Arvo"/>
                <a:sym typeface="Arvo"/>
              </a:rPr>
              <a:t>Removing words such as: “</a:t>
            </a:r>
            <a:r>
              <a:rPr lang="de" sz="2000">
                <a:solidFill>
                  <a:srgbClr val="E76A28"/>
                </a:solidFill>
                <a:latin typeface="Arvo"/>
                <a:ea typeface="Arvo"/>
                <a:cs typeface="Arvo"/>
                <a:sym typeface="Arvo"/>
              </a:rPr>
              <a:t>the</a:t>
            </a:r>
            <a:r>
              <a:rPr lang="de" sz="2000">
                <a:solidFill>
                  <a:schemeClr val="dk1"/>
                </a:solidFill>
                <a:latin typeface="Arvo"/>
                <a:ea typeface="Arvo"/>
                <a:cs typeface="Arvo"/>
                <a:sym typeface="Arvo"/>
              </a:rPr>
              <a:t>”, “</a:t>
            </a:r>
            <a:r>
              <a:rPr lang="de" sz="2000">
                <a:solidFill>
                  <a:srgbClr val="E76A28"/>
                </a:solidFill>
                <a:latin typeface="Arvo"/>
                <a:ea typeface="Arvo"/>
                <a:cs typeface="Arvo"/>
                <a:sym typeface="Arvo"/>
              </a:rPr>
              <a:t>is</a:t>
            </a:r>
            <a:r>
              <a:rPr lang="de" sz="2000">
                <a:solidFill>
                  <a:schemeClr val="dk1"/>
                </a:solidFill>
                <a:latin typeface="Arvo"/>
                <a:ea typeface="Arvo"/>
                <a:cs typeface="Arvo"/>
                <a:sym typeface="Arvo"/>
              </a:rPr>
              <a:t>” &amp; “</a:t>
            </a:r>
            <a:r>
              <a:rPr lang="de" sz="2000">
                <a:solidFill>
                  <a:srgbClr val="E76A28"/>
                </a:solidFill>
                <a:latin typeface="Arvo"/>
                <a:ea typeface="Arvo"/>
                <a:cs typeface="Arvo"/>
                <a:sym typeface="Arvo"/>
              </a:rPr>
              <a:t>and</a:t>
            </a:r>
            <a:r>
              <a:rPr lang="de" sz="2000">
                <a:solidFill>
                  <a:schemeClr val="dk1"/>
                </a:solidFill>
                <a:latin typeface="Arvo"/>
                <a:ea typeface="Arvo"/>
                <a:cs typeface="Arvo"/>
                <a:sym typeface="Arvo"/>
              </a:rPr>
              <a:t>”</a:t>
            </a:r>
            <a:endParaRPr sz="2000">
              <a:solidFill>
                <a:schemeClr val="dk1"/>
              </a:solidFill>
              <a:latin typeface="Arvo"/>
              <a:ea typeface="Arvo"/>
              <a:cs typeface="Arvo"/>
              <a:sym typeface="Arvo"/>
            </a:endParaRPr>
          </a:p>
          <a:p>
            <a:pPr marL="0" lvl="0" indent="0" algn="l" rtl="0">
              <a:lnSpc>
                <a:spcPct val="115000"/>
              </a:lnSpc>
              <a:spcBef>
                <a:spcPts val="0"/>
              </a:spcBef>
              <a:spcAft>
                <a:spcPts val="0"/>
              </a:spcAft>
              <a:buNone/>
            </a:pPr>
            <a:r>
              <a:rPr lang="de" sz="2400">
                <a:solidFill>
                  <a:schemeClr val="dk1"/>
                </a:solidFill>
                <a:latin typeface="Arvo"/>
                <a:ea typeface="Arvo"/>
                <a:cs typeface="Arvo"/>
                <a:sym typeface="Arvo"/>
              </a:rPr>
              <a:t>Stemming</a:t>
            </a:r>
            <a:endParaRPr sz="2400">
              <a:solidFill>
                <a:schemeClr val="dk1"/>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de" sz="2000">
                <a:solidFill>
                  <a:schemeClr val="dk1"/>
                </a:solidFill>
                <a:latin typeface="Arvo"/>
                <a:ea typeface="Arvo"/>
                <a:cs typeface="Arvo"/>
                <a:sym typeface="Arvo"/>
              </a:rPr>
              <a:t>Reducing words to their </a:t>
            </a:r>
            <a:r>
              <a:rPr lang="de" sz="2000">
                <a:solidFill>
                  <a:srgbClr val="188038"/>
                </a:solidFill>
                <a:latin typeface="Arvo"/>
                <a:ea typeface="Arvo"/>
                <a:cs typeface="Arvo"/>
                <a:sym typeface="Arvo"/>
              </a:rPr>
              <a:t>simplest form: </a:t>
            </a:r>
            <a:r>
              <a:rPr lang="de" sz="2000">
                <a:solidFill>
                  <a:srgbClr val="191919"/>
                </a:solidFill>
                <a:latin typeface="Arvo"/>
                <a:ea typeface="Arvo"/>
                <a:cs typeface="Arvo"/>
                <a:sym typeface="Arvo"/>
              </a:rPr>
              <a:t>“Consulting” → “Consult”</a:t>
            </a:r>
            <a:endParaRPr sz="2000">
              <a:solidFill>
                <a:srgbClr val="191919"/>
              </a:solidFill>
              <a:latin typeface="Arvo"/>
              <a:ea typeface="Arvo"/>
              <a:cs typeface="Arvo"/>
              <a:sym typeface="Arvo"/>
            </a:endParaRPr>
          </a:p>
        </p:txBody>
      </p:sp>
      <p:sp>
        <p:nvSpPr>
          <p:cNvPr id="413" name="Google Shape;413;p58"/>
          <p:cNvSpPr txBox="1">
            <a:spLocks noGrp="1"/>
          </p:cNvSpPr>
          <p:nvPr>
            <p:ph type="title"/>
          </p:nvPr>
        </p:nvSpPr>
        <p:spPr>
          <a:xfrm>
            <a:off x="720000" y="292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“Fixing Text”</a:t>
            </a:r>
            <a:endParaRPr sz="3600"/>
          </a:p>
        </p:txBody>
      </p:sp>
      <p:pic>
        <p:nvPicPr>
          <p:cNvPr id="414" name="Google Shape;414;p58"/>
          <p:cNvPicPr preferRelativeResize="0"/>
          <p:nvPr/>
        </p:nvPicPr>
        <p:blipFill>
          <a:blip r:embed="rId3">
            <a:alphaModFix/>
          </a:blip>
          <a:stretch>
            <a:fillRect/>
          </a:stretch>
        </p:blipFill>
        <p:spPr>
          <a:xfrm>
            <a:off x="6638825" y="1964600"/>
            <a:ext cx="1785175" cy="1785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9"/>
          <p:cNvSpPr txBox="1"/>
          <p:nvPr/>
        </p:nvSpPr>
        <p:spPr>
          <a:xfrm>
            <a:off x="1129500" y="1221475"/>
            <a:ext cx="6885000" cy="35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2800">
                <a:solidFill>
                  <a:srgbClr val="E76A28"/>
                </a:solidFill>
                <a:latin typeface="Arvo"/>
                <a:ea typeface="Arvo"/>
                <a:cs typeface="Arvo"/>
                <a:sym typeface="Arvo"/>
              </a:rPr>
              <a:t>Consider the following sentence…</a:t>
            </a:r>
            <a:endParaRPr sz="2800">
              <a:solidFill>
                <a:srgbClr val="E76A28"/>
              </a:solidFill>
              <a:latin typeface="Arvo"/>
              <a:ea typeface="Arvo"/>
              <a:cs typeface="Arvo"/>
              <a:sym typeface="Arvo"/>
            </a:endParaRPr>
          </a:p>
          <a:p>
            <a:pPr marL="457200" lvl="0" indent="0" algn="l" rtl="0">
              <a:spcBef>
                <a:spcPts val="1000"/>
              </a:spcBef>
              <a:spcAft>
                <a:spcPts val="0"/>
              </a:spcAft>
              <a:buNone/>
            </a:pPr>
            <a:r>
              <a:rPr lang="de" sz="1900">
                <a:solidFill>
                  <a:srgbClr val="191919"/>
                </a:solidFill>
                <a:latin typeface="Arvo"/>
                <a:ea typeface="Arvo"/>
                <a:cs typeface="Arvo"/>
                <a:sym typeface="Arvo"/>
              </a:rPr>
              <a:t>The quick brown fox jumps over the lazy dog, and they both enjoy a relaxing afternoon in the sun</a:t>
            </a:r>
            <a:endParaRPr sz="1900">
              <a:solidFill>
                <a:srgbClr val="191919"/>
              </a:solidFill>
              <a:latin typeface="Arvo"/>
              <a:ea typeface="Arvo"/>
              <a:cs typeface="Arvo"/>
              <a:sym typeface="Arvo"/>
            </a:endParaRPr>
          </a:p>
          <a:p>
            <a:pPr marL="0" lvl="0" indent="0" algn="l" rtl="0">
              <a:spcBef>
                <a:spcPts val="0"/>
              </a:spcBef>
              <a:spcAft>
                <a:spcPts val="0"/>
              </a:spcAft>
              <a:buNone/>
            </a:pPr>
            <a:endParaRPr sz="1900">
              <a:solidFill>
                <a:srgbClr val="191919"/>
              </a:solidFill>
              <a:latin typeface="Arvo"/>
              <a:ea typeface="Arvo"/>
              <a:cs typeface="Arvo"/>
              <a:sym typeface="Arvo"/>
            </a:endParaRPr>
          </a:p>
          <a:p>
            <a:pPr marL="0" lvl="0" indent="0" algn="l" rtl="0">
              <a:spcBef>
                <a:spcPts val="0"/>
              </a:spcBef>
              <a:spcAft>
                <a:spcPts val="0"/>
              </a:spcAft>
              <a:buNone/>
            </a:pPr>
            <a:endParaRPr sz="1900">
              <a:solidFill>
                <a:srgbClr val="191919"/>
              </a:solidFill>
              <a:latin typeface="Arvo"/>
              <a:ea typeface="Arvo"/>
              <a:cs typeface="Arvo"/>
              <a:sym typeface="Arvo"/>
            </a:endParaRPr>
          </a:p>
          <a:p>
            <a:pPr marL="0" lvl="0" indent="0" algn="l" rtl="0">
              <a:spcBef>
                <a:spcPts val="0"/>
              </a:spcBef>
              <a:spcAft>
                <a:spcPts val="0"/>
              </a:spcAft>
              <a:buNone/>
            </a:pPr>
            <a:r>
              <a:rPr lang="de" sz="1900">
                <a:solidFill>
                  <a:srgbClr val="191919"/>
                </a:solidFill>
                <a:latin typeface="Arvo"/>
                <a:ea typeface="Arvo"/>
                <a:cs typeface="Arvo"/>
                <a:sym typeface="Arvo"/>
              </a:rPr>
              <a:t>	</a:t>
            </a:r>
            <a:endParaRPr sz="1900">
              <a:solidFill>
                <a:srgbClr val="191919"/>
              </a:solidFill>
              <a:latin typeface="Arvo"/>
              <a:ea typeface="Arvo"/>
              <a:cs typeface="Arvo"/>
              <a:sym typeface="Arvo"/>
            </a:endParaRPr>
          </a:p>
        </p:txBody>
      </p:sp>
      <p:sp>
        <p:nvSpPr>
          <p:cNvPr id="420" name="Google Shape;420;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“Fixing Text”</a:t>
            </a:r>
            <a:endParaRPr/>
          </a:p>
        </p:txBody>
      </p:sp>
      <p:sp>
        <p:nvSpPr>
          <p:cNvPr id="421" name="Google Shape;421;p59"/>
          <p:cNvSpPr txBox="1"/>
          <p:nvPr/>
        </p:nvSpPr>
        <p:spPr>
          <a:xfrm>
            <a:off x="1129500" y="2760175"/>
            <a:ext cx="6096000" cy="1893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de" sz="2800">
                <a:solidFill>
                  <a:srgbClr val="188038"/>
                </a:solidFill>
                <a:latin typeface="Arvo"/>
                <a:ea typeface="Arvo"/>
                <a:cs typeface="Arvo"/>
                <a:sym typeface="Arvo"/>
              </a:rPr>
              <a:t>Fixed sentence!</a:t>
            </a:r>
            <a:endParaRPr sz="2800" strike="sngStrike">
              <a:solidFill>
                <a:srgbClr val="191919"/>
              </a:solidFill>
              <a:latin typeface="Arvo"/>
              <a:ea typeface="Arvo"/>
              <a:cs typeface="Arvo"/>
              <a:sym typeface="Arvo"/>
            </a:endParaRPr>
          </a:p>
          <a:p>
            <a:pPr marL="457200" lvl="0" indent="0" algn="l" rtl="0">
              <a:spcBef>
                <a:spcPts val="0"/>
              </a:spcBef>
              <a:spcAft>
                <a:spcPts val="0"/>
              </a:spcAft>
              <a:buNone/>
            </a:pPr>
            <a:r>
              <a:rPr lang="de" sz="1900" strike="sngStrike">
                <a:solidFill>
                  <a:srgbClr val="191919"/>
                </a:solidFill>
                <a:latin typeface="Arvo"/>
                <a:ea typeface="Arvo"/>
                <a:cs typeface="Arvo"/>
                <a:sym typeface="Arvo"/>
              </a:rPr>
              <a:t>The</a:t>
            </a:r>
            <a:r>
              <a:rPr lang="de" sz="1900">
                <a:solidFill>
                  <a:srgbClr val="191919"/>
                </a:solidFill>
                <a:latin typeface="Arvo"/>
                <a:ea typeface="Arvo"/>
                <a:cs typeface="Arvo"/>
                <a:sym typeface="Arvo"/>
              </a:rPr>
              <a:t> quick brown fox jumps </a:t>
            </a:r>
            <a:r>
              <a:rPr lang="de" sz="1900" strike="sngStrike">
                <a:solidFill>
                  <a:srgbClr val="191919"/>
                </a:solidFill>
                <a:latin typeface="Arvo"/>
                <a:ea typeface="Arvo"/>
                <a:cs typeface="Arvo"/>
                <a:sym typeface="Arvo"/>
              </a:rPr>
              <a:t>over the</a:t>
            </a:r>
            <a:r>
              <a:rPr lang="de" sz="1900">
                <a:solidFill>
                  <a:srgbClr val="191919"/>
                </a:solidFill>
                <a:latin typeface="Arvo"/>
                <a:ea typeface="Arvo"/>
                <a:cs typeface="Arvo"/>
                <a:sym typeface="Arvo"/>
              </a:rPr>
              <a:t> lazy dog, </a:t>
            </a:r>
            <a:r>
              <a:rPr lang="de" sz="1900" strike="sngStrike">
                <a:solidFill>
                  <a:srgbClr val="191919"/>
                </a:solidFill>
                <a:latin typeface="Arvo"/>
                <a:ea typeface="Arvo"/>
                <a:cs typeface="Arvo"/>
                <a:sym typeface="Arvo"/>
              </a:rPr>
              <a:t>and they</a:t>
            </a:r>
            <a:r>
              <a:rPr lang="de" sz="1900">
                <a:solidFill>
                  <a:srgbClr val="191919"/>
                </a:solidFill>
                <a:latin typeface="Arvo"/>
                <a:ea typeface="Arvo"/>
                <a:cs typeface="Arvo"/>
                <a:sym typeface="Arvo"/>
              </a:rPr>
              <a:t> both enjoy </a:t>
            </a:r>
            <a:r>
              <a:rPr lang="de" sz="1900" strike="sngStrike">
                <a:solidFill>
                  <a:srgbClr val="191919"/>
                </a:solidFill>
                <a:latin typeface="Arvo"/>
                <a:ea typeface="Arvo"/>
                <a:cs typeface="Arvo"/>
                <a:sym typeface="Arvo"/>
              </a:rPr>
              <a:t>a</a:t>
            </a:r>
            <a:r>
              <a:rPr lang="de" sz="1900">
                <a:solidFill>
                  <a:srgbClr val="191919"/>
                </a:solidFill>
                <a:latin typeface="Arvo"/>
                <a:ea typeface="Arvo"/>
                <a:cs typeface="Arvo"/>
                <a:sym typeface="Arvo"/>
              </a:rPr>
              <a:t> relaxing afternoon </a:t>
            </a:r>
            <a:r>
              <a:rPr lang="de" sz="1900" strike="sngStrike">
                <a:solidFill>
                  <a:srgbClr val="191919"/>
                </a:solidFill>
                <a:latin typeface="Arvo"/>
                <a:ea typeface="Arvo"/>
                <a:cs typeface="Arvo"/>
                <a:sym typeface="Arvo"/>
              </a:rPr>
              <a:t>in the</a:t>
            </a:r>
            <a:r>
              <a:rPr lang="de" sz="1900">
                <a:solidFill>
                  <a:srgbClr val="191919"/>
                </a:solidFill>
                <a:latin typeface="Arvo"/>
                <a:ea typeface="Arvo"/>
                <a:cs typeface="Arvo"/>
                <a:sym typeface="Arvo"/>
              </a:rPr>
              <a:t> sun</a:t>
            </a:r>
            <a:endParaRPr sz="1900">
              <a:solidFill>
                <a:srgbClr val="191919"/>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Figtree"/>
              <a:ea typeface="Figtree"/>
              <a:cs typeface="Figtree"/>
              <a:sym typeface="Figtre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1000"/>
                                        <p:tgtEl>
                                          <p:spTgt spid="421"/>
                                        </p:tgtEl>
                                      </p:cBhvr>
                                    </p:animEffect>
                                  </p:childTnLst>
                                </p:cTn>
                              </p:par>
                              <p:par>
                                <p:cTn id="8" presetID="1" presetClass="exit" presetSubtype="0" fill="hold" nodeType="withEffect">
                                  <p:stCondLst>
                                    <p:cond delay="0"/>
                                  </p:stCondLst>
                                  <p:childTnLst>
                                    <p:set>
                                      <p:cBhvr>
                                        <p:cTn id="9" dur="1" fill="hold">
                                          <p:stCondLst>
                                            <p:cond delay="0"/>
                                          </p:stCondLst>
                                        </p:cTn>
                                        <p:tgtEl>
                                          <p:spTgt spid="4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711225" y="3055100"/>
            <a:ext cx="47808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E76A28"/>
                </a:solidFill>
              </a:rPr>
              <a:t>Problem Exploration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0"/>
          <p:cNvSpPr txBox="1"/>
          <p:nvPr/>
        </p:nvSpPr>
        <p:spPr>
          <a:xfrm>
            <a:off x="753700" y="1181475"/>
            <a:ext cx="6885000" cy="28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Arvo"/>
              <a:ea typeface="Arvo"/>
              <a:cs typeface="Arvo"/>
              <a:sym typeface="Arvo"/>
            </a:endParaRPr>
          </a:p>
          <a:p>
            <a:pPr marL="0" lvl="0" indent="0" algn="l" rtl="0">
              <a:spcBef>
                <a:spcPts val="0"/>
              </a:spcBef>
              <a:spcAft>
                <a:spcPts val="0"/>
              </a:spcAft>
              <a:buNone/>
            </a:pPr>
            <a:endParaRPr sz="1200">
              <a:solidFill>
                <a:schemeClr val="dk1"/>
              </a:solidFill>
              <a:latin typeface="Arvo"/>
              <a:ea typeface="Arvo"/>
              <a:cs typeface="Arvo"/>
              <a:sym typeface="Arvo"/>
            </a:endParaRPr>
          </a:p>
        </p:txBody>
      </p:sp>
      <p:sp>
        <p:nvSpPr>
          <p:cNvPr id="427" name="Google Shape;427;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Bag of Words + Freq Table</a:t>
            </a:r>
            <a:endParaRPr/>
          </a:p>
        </p:txBody>
      </p:sp>
      <p:pic>
        <p:nvPicPr>
          <p:cNvPr id="428" name="Google Shape;428;p60"/>
          <p:cNvPicPr preferRelativeResize="0"/>
          <p:nvPr/>
        </p:nvPicPr>
        <p:blipFill rotWithShape="1">
          <a:blip r:embed="rId3">
            <a:alphaModFix/>
          </a:blip>
          <a:srcRect t="2075"/>
          <a:stretch/>
        </p:blipFill>
        <p:spPr>
          <a:xfrm>
            <a:off x="949125" y="1246375"/>
            <a:ext cx="7245751" cy="3067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1"/>
          <p:cNvSpPr txBox="1">
            <a:spLocks noGrp="1"/>
          </p:cNvSpPr>
          <p:nvPr>
            <p:ph type="title"/>
          </p:nvPr>
        </p:nvSpPr>
        <p:spPr>
          <a:xfrm>
            <a:off x="720000" y="445025"/>
            <a:ext cx="7704000" cy="10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Term Frequency-Inverse Document Frequency</a:t>
            </a:r>
            <a:endParaRPr/>
          </a:p>
        </p:txBody>
      </p:sp>
      <p:sp>
        <p:nvSpPr>
          <p:cNvPr id="434" name="Google Shape;434;p61"/>
          <p:cNvSpPr txBox="1"/>
          <p:nvPr/>
        </p:nvSpPr>
        <p:spPr>
          <a:xfrm>
            <a:off x="945981" y="1704384"/>
            <a:ext cx="5870100" cy="2945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de" sz="1700">
                <a:latin typeface="Arvo"/>
                <a:ea typeface="Arvo"/>
                <a:cs typeface="Arvo"/>
                <a:sym typeface="Arvo"/>
              </a:rPr>
              <a:t>TF-IDF Works in </a:t>
            </a:r>
            <a:r>
              <a:rPr lang="de" sz="1700">
                <a:solidFill>
                  <a:srgbClr val="188038"/>
                </a:solidFill>
                <a:latin typeface="Arvo"/>
                <a:ea typeface="Arvo"/>
                <a:cs typeface="Arvo"/>
                <a:sym typeface="Arvo"/>
              </a:rPr>
              <a:t>3 Stages</a:t>
            </a:r>
            <a:endParaRPr sz="1700">
              <a:solidFill>
                <a:srgbClr val="6AA84F"/>
              </a:solidFill>
              <a:latin typeface="Arvo"/>
              <a:ea typeface="Arvo"/>
              <a:cs typeface="Arvo"/>
              <a:sym typeface="Arvo"/>
            </a:endParaRPr>
          </a:p>
          <a:p>
            <a:pPr marL="457200" marR="0" lvl="0" indent="-336550" algn="l" rtl="0">
              <a:lnSpc>
                <a:spcPct val="115000"/>
              </a:lnSpc>
              <a:spcBef>
                <a:spcPts val="0"/>
              </a:spcBef>
              <a:spcAft>
                <a:spcPts val="0"/>
              </a:spcAft>
              <a:buSzPts val="1700"/>
              <a:buFont typeface="Arvo"/>
              <a:buAutoNum type="arabicPeriod"/>
            </a:pPr>
            <a:r>
              <a:rPr lang="de" sz="1700">
                <a:latin typeface="Arvo"/>
                <a:ea typeface="Arvo"/>
                <a:cs typeface="Arvo"/>
                <a:sym typeface="Arvo"/>
              </a:rPr>
              <a:t>Term frequency </a:t>
            </a:r>
            <a:endParaRPr sz="1700">
              <a:latin typeface="Arvo"/>
              <a:ea typeface="Arvo"/>
              <a:cs typeface="Arvo"/>
              <a:sym typeface="Arvo"/>
            </a:endParaRPr>
          </a:p>
          <a:p>
            <a:pPr marL="914400" marR="0" lvl="1" indent="-336550" algn="l" rtl="0">
              <a:lnSpc>
                <a:spcPct val="115000"/>
              </a:lnSpc>
              <a:spcBef>
                <a:spcPts val="1000"/>
              </a:spcBef>
              <a:spcAft>
                <a:spcPts val="0"/>
              </a:spcAft>
              <a:buSzPts val="1700"/>
              <a:buFont typeface="Arvo"/>
              <a:buAutoNum type="alphaLcPeriod"/>
            </a:pPr>
            <a:r>
              <a:rPr lang="de" sz="1700">
                <a:latin typeface="Arvo"/>
                <a:ea typeface="Arvo"/>
                <a:cs typeface="Arvo"/>
                <a:sym typeface="Arvo"/>
              </a:rPr>
              <a:t>TF(t,d) = freq(t) / count(d)</a:t>
            </a:r>
            <a:endParaRPr sz="1700">
              <a:latin typeface="Arvo"/>
              <a:ea typeface="Arvo"/>
              <a:cs typeface="Arvo"/>
              <a:sym typeface="Arvo"/>
            </a:endParaRPr>
          </a:p>
          <a:p>
            <a:pPr marL="457200" marR="0" lvl="0" indent="-336550" algn="l" rtl="0">
              <a:lnSpc>
                <a:spcPct val="115000"/>
              </a:lnSpc>
              <a:spcBef>
                <a:spcPts val="1000"/>
              </a:spcBef>
              <a:spcAft>
                <a:spcPts val="0"/>
              </a:spcAft>
              <a:buSzPts val="1700"/>
              <a:buFont typeface="Arvo"/>
              <a:buAutoNum type="arabicPeriod"/>
            </a:pPr>
            <a:r>
              <a:rPr lang="de" sz="1700">
                <a:latin typeface="Arvo"/>
                <a:ea typeface="Arvo"/>
                <a:cs typeface="Arvo"/>
                <a:sym typeface="Arvo"/>
              </a:rPr>
              <a:t>Inverse document frequency</a:t>
            </a:r>
            <a:endParaRPr sz="1700">
              <a:latin typeface="Arvo"/>
              <a:ea typeface="Arvo"/>
              <a:cs typeface="Arvo"/>
              <a:sym typeface="Arvo"/>
            </a:endParaRPr>
          </a:p>
          <a:p>
            <a:pPr marL="914400" marR="0" lvl="1" indent="-336550" algn="l" rtl="0">
              <a:lnSpc>
                <a:spcPct val="115000"/>
              </a:lnSpc>
              <a:spcBef>
                <a:spcPts val="1000"/>
              </a:spcBef>
              <a:spcAft>
                <a:spcPts val="0"/>
              </a:spcAft>
              <a:buSzPts val="1700"/>
              <a:buFont typeface="Arvo"/>
              <a:buAutoNum type="alphaLcPeriod"/>
            </a:pPr>
            <a:r>
              <a:rPr lang="de" sz="1700">
                <a:latin typeface="Arvo"/>
                <a:ea typeface="Arvo"/>
                <a:cs typeface="Arvo"/>
                <a:sym typeface="Arvo"/>
              </a:rPr>
              <a:t>IDF(t, D) = log(count(D) / count(t)+1)</a:t>
            </a:r>
            <a:endParaRPr sz="1700">
              <a:latin typeface="Arvo"/>
              <a:ea typeface="Arvo"/>
              <a:cs typeface="Arvo"/>
              <a:sym typeface="Arvo"/>
            </a:endParaRPr>
          </a:p>
          <a:p>
            <a:pPr marL="457200" marR="0" lvl="0" indent="-336550" algn="l" rtl="0">
              <a:lnSpc>
                <a:spcPct val="115000"/>
              </a:lnSpc>
              <a:spcBef>
                <a:spcPts val="1000"/>
              </a:spcBef>
              <a:spcAft>
                <a:spcPts val="0"/>
              </a:spcAft>
              <a:buSzPts val="1700"/>
              <a:buFont typeface="Arvo"/>
              <a:buAutoNum type="arabicPeriod"/>
            </a:pPr>
            <a:r>
              <a:rPr lang="de" sz="1700">
                <a:latin typeface="Arvo"/>
                <a:ea typeface="Arvo"/>
                <a:cs typeface="Arvo"/>
                <a:sym typeface="Arvo"/>
              </a:rPr>
              <a:t>TF-IDF Score</a:t>
            </a:r>
            <a:endParaRPr sz="1700">
              <a:latin typeface="Arvo"/>
              <a:ea typeface="Arvo"/>
              <a:cs typeface="Arvo"/>
              <a:sym typeface="Arvo"/>
            </a:endParaRPr>
          </a:p>
          <a:p>
            <a:pPr marL="914400" marR="0" lvl="1" indent="-336550" algn="l" rtl="0">
              <a:lnSpc>
                <a:spcPct val="115000"/>
              </a:lnSpc>
              <a:spcBef>
                <a:spcPts val="1000"/>
              </a:spcBef>
              <a:spcAft>
                <a:spcPts val="1000"/>
              </a:spcAft>
              <a:buSzPts val="1700"/>
              <a:buFont typeface="Arvo"/>
              <a:buAutoNum type="alphaLcPeriod"/>
            </a:pPr>
            <a:r>
              <a:rPr lang="de" sz="1700">
                <a:latin typeface="Arvo"/>
                <a:ea typeface="Arvo"/>
                <a:cs typeface="Arvo"/>
                <a:sym typeface="Arvo"/>
              </a:rPr>
              <a:t>TF-IDF(t, d, D) = TF(t, d) * IDF(t, D)</a:t>
            </a:r>
            <a:endParaRPr sz="1700">
              <a:latin typeface="Arvo"/>
              <a:ea typeface="Arvo"/>
              <a:cs typeface="Arvo"/>
              <a:sym typeface="Arv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2"/>
          <p:cNvSpPr txBox="1">
            <a:spLocks noGrp="1"/>
          </p:cNvSpPr>
          <p:nvPr>
            <p:ph type="title"/>
          </p:nvPr>
        </p:nvSpPr>
        <p:spPr>
          <a:xfrm>
            <a:off x="721350" y="2376200"/>
            <a:ext cx="2942100" cy="14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4500">
                <a:solidFill>
                  <a:srgbClr val="E76A28"/>
                </a:solidFill>
              </a:rPr>
              <a:t>Proposed Solution</a:t>
            </a:r>
            <a:endParaRPr sz="4500"/>
          </a:p>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3"/>
          <p:cNvSpPr txBox="1"/>
          <p:nvPr/>
        </p:nvSpPr>
        <p:spPr>
          <a:xfrm>
            <a:off x="1129500" y="1454966"/>
            <a:ext cx="6885000" cy="287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2400">
                <a:solidFill>
                  <a:schemeClr val="dk1"/>
                </a:solidFill>
                <a:latin typeface="Arvo"/>
                <a:ea typeface="Arvo"/>
                <a:cs typeface="Arvo"/>
                <a:sym typeface="Arvo"/>
              </a:rPr>
              <a:t>“The more the merrier”</a:t>
            </a:r>
            <a:endParaRPr sz="1800" i="1">
              <a:solidFill>
                <a:schemeClr val="dk1"/>
              </a:solidFill>
              <a:latin typeface="Arvo"/>
              <a:ea typeface="Arvo"/>
              <a:cs typeface="Arvo"/>
              <a:sym typeface="Arvo"/>
            </a:endParaRPr>
          </a:p>
          <a:p>
            <a:pPr marL="0" lvl="0" indent="0" algn="l" rtl="0">
              <a:spcBef>
                <a:spcPts val="0"/>
              </a:spcBef>
              <a:spcAft>
                <a:spcPts val="0"/>
              </a:spcAft>
              <a:buNone/>
            </a:pPr>
            <a:r>
              <a:rPr lang="de" sz="3000">
                <a:solidFill>
                  <a:schemeClr val="dk1"/>
                </a:solidFill>
                <a:latin typeface="Arvo"/>
                <a:ea typeface="Arvo"/>
                <a:cs typeface="Arvo"/>
                <a:sym typeface="Arvo"/>
              </a:rPr>
              <a:t> </a:t>
            </a:r>
            <a:endParaRPr sz="3000">
              <a:solidFill>
                <a:schemeClr val="dk1"/>
              </a:solidFill>
              <a:latin typeface="Arvo"/>
              <a:ea typeface="Arvo"/>
              <a:cs typeface="Arvo"/>
              <a:sym typeface="Arvo"/>
            </a:endParaRPr>
          </a:p>
          <a:p>
            <a:pPr marL="0" lvl="0" indent="0" algn="ctr" rtl="0">
              <a:spcBef>
                <a:spcPts val="0"/>
              </a:spcBef>
              <a:spcAft>
                <a:spcPts val="0"/>
              </a:spcAft>
              <a:buNone/>
            </a:pPr>
            <a:r>
              <a:rPr lang="de" sz="3000">
                <a:solidFill>
                  <a:schemeClr val="dk1"/>
                </a:solidFill>
                <a:latin typeface="Arvo"/>
                <a:ea typeface="Arvo"/>
                <a:cs typeface="Arvo"/>
                <a:sym typeface="Arvo"/>
              </a:rPr>
              <a:t>A </a:t>
            </a:r>
            <a:r>
              <a:rPr lang="de" sz="3000">
                <a:solidFill>
                  <a:srgbClr val="1F1F1F"/>
                </a:solidFill>
                <a:latin typeface="Arvo"/>
                <a:ea typeface="Arvo"/>
                <a:cs typeface="Arvo"/>
                <a:sym typeface="Arvo"/>
              </a:rPr>
              <a:t>combination</a:t>
            </a:r>
            <a:r>
              <a:rPr lang="de" sz="3000">
                <a:solidFill>
                  <a:schemeClr val="dk1"/>
                </a:solidFill>
                <a:latin typeface="Arvo"/>
                <a:ea typeface="Arvo"/>
                <a:cs typeface="Arvo"/>
                <a:sym typeface="Arvo"/>
              </a:rPr>
              <a:t> of </a:t>
            </a:r>
            <a:endParaRPr sz="3000">
              <a:solidFill>
                <a:schemeClr val="dk1"/>
              </a:solidFill>
              <a:latin typeface="Arvo"/>
              <a:ea typeface="Arvo"/>
              <a:cs typeface="Arvo"/>
              <a:sym typeface="Arvo"/>
            </a:endParaRPr>
          </a:p>
          <a:p>
            <a:pPr marL="0" lvl="0" indent="0" algn="ctr" rtl="0">
              <a:spcBef>
                <a:spcPts val="0"/>
              </a:spcBef>
              <a:spcAft>
                <a:spcPts val="0"/>
              </a:spcAft>
              <a:buNone/>
            </a:pPr>
            <a:r>
              <a:rPr lang="de" sz="3000">
                <a:solidFill>
                  <a:srgbClr val="E76A28"/>
                </a:solidFill>
                <a:latin typeface="Arvo"/>
                <a:ea typeface="Arvo"/>
                <a:cs typeface="Arvo"/>
                <a:sym typeface="Arvo"/>
              </a:rPr>
              <a:t>TF-IDF (NLP)</a:t>
            </a:r>
            <a:r>
              <a:rPr lang="de" sz="3000">
                <a:solidFill>
                  <a:schemeClr val="dk1"/>
                </a:solidFill>
                <a:latin typeface="Arvo"/>
                <a:ea typeface="Arvo"/>
                <a:cs typeface="Arvo"/>
                <a:sym typeface="Arvo"/>
              </a:rPr>
              <a:t> and </a:t>
            </a:r>
            <a:r>
              <a:rPr lang="de" sz="3000">
                <a:solidFill>
                  <a:srgbClr val="188038"/>
                </a:solidFill>
                <a:latin typeface="Arvo"/>
                <a:ea typeface="Arvo"/>
                <a:cs typeface="Arvo"/>
                <a:sym typeface="Arvo"/>
              </a:rPr>
              <a:t>Tabular Data</a:t>
            </a:r>
            <a:endParaRPr sz="3000">
              <a:solidFill>
                <a:srgbClr val="188038"/>
              </a:solidFill>
              <a:latin typeface="Arvo"/>
              <a:ea typeface="Arvo"/>
              <a:cs typeface="Arvo"/>
              <a:sym typeface="Arvo"/>
            </a:endParaRPr>
          </a:p>
          <a:p>
            <a:pPr marL="0" lvl="0" indent="0" algn="ctr" rtl="0">
              <a:spcBef>
                <a:spcPts val="0"/>
              </a:spcBef>
              <a:spcAft>
                <a:spcPts val="0"/>
              </a:spcAft>
              <a:buNone/>
            </a:pPr>
            <a:endParaRPr sz="3000">
              <a:solidFill>
                <a:schemeClr val="dk1"/>
              </a:solidFill>
              <a:latin typeface="Arvo"/>
              <a:ea typeface="Arvo"/>
              <a:cs typeface="Arvo"/>
              <a:sym typeface="Arvo"/>
            </a:endParaRPr>
          </a:p>
        </p:txBody>
      </p:sp>
      <p:sp>
        <p:nvSpPr>
          <p:cNvPr id="446" name="Google Shape;446;p63"/>
          <p:cNvSpPr txBox="1">
            <a:spLocks noGrp="1"/>
          </p:cNvSpPr>
          <p:nvPr>
            <p:ph type="title"/>
          </p:nvPr>
        </p:nvSpPr>
        <p:spPr>
          <a:xfrm>
            <a:off x="720000" y="445025"/>
            <a:ext cx="7704000" cy="7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Final Feature Selection</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4"/>
          <p:cNvSpPr txBox="1"/>
          <p:nvPr/>
        </p:nvSpPr>
        <p:spPr>
          <a:xfrm>
            <a:off x="1129500" y="1288041"/>
            <a:ext cx="6885000" cy="287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3000">
                <a:solidFill>
                  <a:schemeClr val="dk1"/>
                </a:solidFill>
                <a:latin typeface="Arvo"/>
                <a:ea typeface="Arvo"/>
                <a:cs typeface="Arvo"/>
                <a:sym typeface="Arvo"/>
              </a:rPr>
              <a:t>We trained </a:t>
            </a:r>
            <a:r>
              <a:rPr lang="de" sz="3000">
                <a:solidFill>
                  <a:srgbClr val="E76A28"/>
                </a:solidFill>
                <a:latin typeface="Arvo"/>
                <a:ea typeface="Arvo"/>
                <a:cs typeface="Arvo"/>
                <a:sym typeface="Arvo"/>
              </a:rPr>
              <a:t>multiple </a:t>
            </a:r>
            <a:r>
              <a:rPr lang="de" sz="3000">
                <a:solidFill>
                  <a:schemeClr val="dk1"/>
                </a:solidFill>
                <a:latin typeface="Arvo"/>
                <a:ea typeface="Arvo"/>
                <a:cs typeface="Arvo"/>
                <a:sym typeface="Arvo"/>
              </a:rPr>
              <a:t>Machine Learning models to find the one that returns the </a:t>
            </a:r>
            <a:r>
              <a:rPr lang="de" sz="3000">
                <a:solidFill>
                  <a:srgbClr val="188038"/>
                </a:solidFill>
                <a:latin typeface="Arvo"/>
                <a:ea typeface="Arvo"/>
                <a:cs typeface="Arvo"/>
                <a:sym typeface="Arvo"/>
              </a:rPr>
              <a:t>highest R</a:t>
            </a:r>
            <a:r>
              <a:rPr lang="de" sz="3000" baseline="30000">
                <a:solidFill>
                  <a:srgbClr val="188038"/>
                </a:solidFill>
                <a:latin typeface="Arvo"/>
                <a:ea typeface="Arvo"/>
                <a:cs typeface="Arvo"/>
                <a:sym typeface="Arvo"/>
              </a:rPr>
              <a:t>2</a:t>
            </a:r>
            <a:r>
              <a:rPr lang="de" sz="3000">
                <a:solidFill>
                  <a:srgbClr val="188038"/>
                </a:solidFill>
                <a:latin typeface="Arvo"/>
                <a:ea typeface="Arvo"/>
                <a:cs typeface="Arvo"/>
                <a:sym typeface="Arvo"/>
              </a:rPr>
              <a:t> value</a:t>
            </a:r>
            <a:endParaRPr sz="3000">
              <a:solidFill>
                <a:srgbClr val="188038"/>
              </a:solidFill>
              <a:latin typeface="Arvo"/>
              <a:ea typeface="Arvo"/>
              <a:cs typeface="Arvo"/>
              <a:sym typeface="Arvo"/>
            </a:endParaRPr>
          </a:p>
        </p:txBody>
      </p:sp>
      <p:sp>
        <p:nvSpPr>
          <p:cNvPr id="452" name="Google Shape;452;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Model Selection</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Model Selection: </a:t>
            </a:r>
            <a:r>
              <a:rPr lang="de" sz="3600">
                <a:solidFill>
                  <a:srgbClr val="188038"/>
                </a:solidFill>
              </a:rPr>
              <a:t>Results</a:t>
            </a:r>
            <a:endParaRPr sz="3600">
              <a:solidFill>
                <a:srgbClr val="188038"/>
              </a:solidFill>
            </a:endParaRPr>
          </a:p>
        </p:txBody>
      </p:sp>
      <p:pic>
        <p:nvPicPr>
          <p:cNvPr id="458" name="Google Shape;458;p65"/>
          <p:cNvPicPr preferRelativeResize="0"/>
          <p:nvPr/>
        </p:nvPicPr>
        <p:blipFill>
          <a:blip r:embed="rId3">
            <a:alphaModFix/>
          </a:blip>
          <a:stretch>
            <a:fillRect/>
          </a:stretch>
        </p:blipFill>
        <p:spPr>
          <a:xfrm>
            <a:off x="1330050" y="1400125"/>
            <a:ext cx="6483901" cy="3349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6"/>
          <p:cNvSpPr txBox="1"/>
          <p:nvPr/>
        </p:nvSpPr>
        <p:spPr>
          <a:xfrm>
            <a:off x="720000" y="1346050"/>
            <a:ext cx="4926300" cy="287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000">
                <a:solidFill>
                  <a:schemeClr val="dk1"/>
                </a:solidFill>
                <a:latin typeface="Arvo"/>
                <a:ea typeface="Arvo"/>
                <a:cs typeface="Arvo"/>
                <a:sym typeface="Arvo"/>
              </a:rPr>
              <a:t>→ </a:t>
            </a:r>
            <a:r>
              <a:rPr lang="de" sz="2000">
                <a:solidFill>
                  <a:srgbClr val="188038"/>
                </a:solidFill>
                <a:latin typeface="Arvo"/>
                <a:ea typeface="Arvo"/>
                <a:cs typeface="Arvo"/>
                <a:sym typeface="Arvo"/>
              </a:rPr>
              <a:t>Sampling</a:t>
            </a:r>
            <a:r>
              <a:rPr lang="de" sz="2000">
                <a:solidFill>
                  <a:schemeClr val="dk1"/>
                </a:solidFill>
                <a:latin typeface="Arvo"/>
                <a:ea typeface="Arvo"/>
                <a:cs typeface="Arvo"/>
                <a:sym typeface="Arvo"/>
              </a:rPr>
              <a:t> (Features, Data) with replacement</a:t>
            </a:r>
            <a:endParaRPr sz="2000">
              <a:solidFill>
                <a:schemeClr val="dk1"/>
              </a:solidFill>
              <a:latin typeface="Arvo"/>
              <a:ea typeface="Arvo"/>
              <a:cs typeface="Arvo"/>
              <a:sym typeface="Arvo"/>
            </a:endParaRPr>
          </a:p>
          <a:p>
            <a:pPr marL="0" lvl="0" indent="0" algn="l" rtl="0">
              <a:lnSpc>
                <a:spcPct val="115000"/>
              </a:lnSpc>
              <a:spcBef>
                <a:spcPts val="1000"/>
              </a:spcBef>
              <a:spcAft>
                <a:spcPts val="0"/>
              </a:spcAft>
              <a:buNone/>
            </a:pPr>
            <a:r>
              <a:rPr lang="de" sz="2000">
                <a:solidFill>
                  <a:schemeClr val="dk1"/>
                </a:solidFill>
                <a:latin typeface="Arvo"/>
                <a:ea typeface="Arvo"/>
                <a:cs typeface="Arvo"/>
                <a:sym typeface="Arvo"/>
              </a:rPr>
              <a:t>→ Aggregation</a:t>
            </a:r>
            <a:endParaRPr sz="2000">
              <a:solidFill>
                <a:schemeClr val="dk1"/>
              </a:solidFill>
              <a:latin typeface="Arvo"/>
              <a:ea typeface="Arvo"/>
              <a:cs typeface="Arvo"/>
              <a:sym typeface="Arvo"/>
            </a:endParaRPr>
          </a:p>
          <a:p>
            <a:pPr marL="457200" lvl="0" indent="-342900" algn="l" rtl="0">
              <a:lnSpc>
                <a:spcPct val="115000"/>
              </a:lnSpc>
              <a:spcBef>
                <a:spcPts val="0"/>
              </a:spcBef>
              <a:spcAft>
                <a:spcPts val="0"/>
              </a:spcAft>
              <a:buClr>
                <a:schemeClr val="dk1"/>
              </a:buClr>
              <a:buSzPts val="1800"/>
              <a:buFont typeface="Arvo"/>
              <a:buChar char="-"/>
            </a:pPr>
            <a:r>
              <a:rPr lang="de" sz="1800">
                <a:solidFill>
                  <a:schemeClr val="dk1"/>
                </a:solidFill>
                <a:latin typeface="Arvo"/>
                <a:ea typeface="Arvo"/>
                <a:cs typeface="Arvo"/>
                <a:sym typeface="Arvo"/>
              </a:rPr>
              <a:t>Combining </a:t>
            </a:r>
            <a:r>
              <a:rPr lang="de" sz="1800">
                <a:solidFill>
                  <a:srgbClr val="188038"/>
                </a:solidFill>
                <a:latin typeface="Arvo"/>
                <a:ea typeface="Arvo"/>
                <a:cs typeface="Arvo"/>
                <a:sym typeface="Arvo"/>
              </a:rPr>
              <a:t>several “weak” Decision Tree</a:t>
            </a:r>
            <a:r>
              <a:rPr lang="de" sz="1800">
                <a:solidFill>
                  <a:schemeClr val="dk1"/>
                </a:solidFill>
                <a:latin typeface="Arvo"/>
                <a:ea typeface="Arvo"/>
                <a:cs typeface="Arvo"/>
                <a:sym typeface="Arvo"/>
              </a:rPr>
              <a:t> regressors</a:t>
            </a:r>
            <a:endParaRPr sz="1800">
              <a:solidFill>
                <a:schemeClr val="dk1"/>
              </a:solidFill>
              <a:latin typeface="Arvo"/>
              <a:ea typeface="Arvo"/>
              <a:cs typeface="Arvo"/>
              <a:sym typeface="Arvo"/>
            </a:endParaRPr>
          </a:p>
          <a:p>
            <a:pPr marL="0" lvl="0" indent="0" algn="l" rtl="0">
              <a:lnSpc>
                <a:spcPct val="115000"/>
              </a:lnSpc>
              <a:spcBef>
                <a:spcPts val="1000"/>
              </a:spcBef>
              <a:spcAft>
                <a:spcPts val="1000"/>
              </a:spcAft>
              <a:buNone/>
            </a:pPr>
            <a:r>
              <a:rPr lang="de" sz="2000">
                <a:solidFill>
                  <a:schemeClr val="dk1"/>
                </a:solidFill>
                <a:latin typeface="Arvo"/>
                <a:ea typeface="Arvo"/>
                <a:cs typeface="Arvo"/>
                <a:sym typeface="Arvo"/>
              </a:rPr>
              <a:t>→ </a:t>
            </a:r>
            <a:r>
              <a:rPr lang="de" sz="2000">
                <a:solidFill>
                  <a:srgbClr val="E76A28"/>
                </a:solidFill>
                <a:latin typeface="Arvo"/>
                <a:ea typeface="Arvo"/>
                <a:cs typeface="Arvo"/>
                <a:sym typeface="Arvo"/>
              </a:rPr>
              <a:t>Prevents Overfitting</a:t>
            </a:r>
            <a:r>
              <a:rPr lang="de" sz="2000">
                <a:solidFill>
                  <a:schemeClr val="dk1"/>
                </a:solidFill>
                <a:latin typeface="Arvo"/>
                <a:ea typeface="Arvo"/>
                <a:cs typeface="Arvo"/>
                <a:sym typeface="Arvo"/>
              </a:rPr>
              <a:t>, Enhanced accuracy</a:t>
            </a:r>
            <a:endParaRPr sz="2000">
              <a:solidFill>
                <a:schemeClr val="dk1"/>
              </a:solidFill>
              <a:latin typeface="Arvo"/>
              <a:ea typeface="Arvo"/>
              <a:cs typeface="Arvo"/>
              <a:sym typeface="Arvo"/>
            </a:endParaRPr>
          </a:p>
        </p:txBody>
      </p:sp>
      <p:sp>
        <p:nvSpPr>
          <p:cNvPr id="464" name="Google Shape;464;p66"/>
          <p:cNvSpPr txBox="1">
            <a:spLocks noGrp="1"/>
          </p:cNvSpPr>
          <p:nvPr>
            <p:ph type="title"/>
          </p:nvPr>
        </p:nvSpPr>
        <p:spPr>
          <a:xfrm>
            <a:off x="720000" y="445025"/>
            <a:ext cx="7704000" cy="7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Bagging Regressor?</a:t>
            </a:r>
            <a:endParaRPr sz="3600"/>
          </a:p>
        </p:txBody>
      </p:sp>
      <p:pic>
        <p:nvPicPr>
          <p:cNvPr id="465" name="Google Shape;465;p66"/>
          <p:cNvPicPr preferRelativeResize="0"/>
          <p:nvPr/>
        </p:nvPicPr>
        <p:blipFill>
          <a:blip r:embed="rId3">
            <a:alphaModFix/>
          </a:blip>
          <a:stretch>
            <a:fillRect/>
          </a:stretch>
        </p:blipFill>
        <p:spPr>
          <a:xfrm>
            <a:off x="7431570" y="1569139"/>
            <a:ext cx="1258749" cy="1228001"/>
          </a:xfrm>
          <a:prstGeom prst="rect">
            <a:avLst/>
          </a:prstGeom>
          <a:noFill/>
          <a:ln>
            <a:noFill/>
          </a:ln>
        </p:spPr>
      </p:pic>
      <p:pic>
        <p:nvPicPr>
          <p:cNvPr id="466" name="Google Shape;466;p66"/>
          <p:cNvPicPr preferRelativeResize="0"/>
          <p:nvPr/>
        </p:nvPicPr>
        <p:blipFill>
          <a:blip r:embed="rId3">
            <a:alphaModFix/>
          </a:blip>
          <a:stretch>
            <a:fillRect/>
          </a:stretch>
        </p:blipFill>
        <p:spPr>
          <a:xfrm>
            <a:off x="6786350" y="2837470"/>
            <a:ext cx="1258749" cy="1228001"/>
          </a:xfrm>
          <a:prstGeom prst="rect">
            <a:avLst/>
          </a:prstGeom>
          <a:noFill/>
          <a:ln>
            <a:noFill/>
          </a:ln>
        </p:spPr>
      </p:pic>
      <p:pic>
        <p:nvPicPr>
          <p:cNvPr id="467" name="Google Shape;467;p66"/>
          <p:cNvPicPr preferRelativeResize="0"/>
          <p:nvPr/>
        </p:nvPicPr>
        <p:blipFill>
          <a:blip r:embed="rId3">
            <a:alphaModFix/>
          </a:blip>
          <a:stretch>
            <a:fillRect/>
          </a:stretch>
        </p:blipFill>
        <p:spPr>
          <a:xfrm>
            <a:off x="6010600" y="1813689"/>
            <a:ext cx="1258749" cy="12280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7"/>
          <p:cNvSpPr txBox="1"/>
          <p:nvPr/>
        </p:nvSpPr>
        <p:spPr>
          <a:xfrm>
            <a:off x="1129500" y="1564825"/>
            <a:ext cx="6885000" cy="287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400">
                <a:solidFill>
                  <a:schemeClr val="dk1"/>
                </a:solidFill>
                <a:latin typeface="Arvo"/>
                <a:ea typeface="Arvo"/>
                <a:cs typeface="Arvo"/>
                <a:sym typeface="Arvo"/>
              </a:rPr>
              <a:t>21053 columns → Surely there is </a:t>
            </a:r>
            <a:r>
              <a:rPr lang="de" sz="2400">
                <a:solidFill>
                  <a:srgbClr val="FF0000"/>
                </a:solidFill>
                <a:latin typeface="Arvo"/>
                <a:ea typeface="Arvo"/>
                <a:cs typeface="Arvo"/>
                <a:sym typeface="Arvo"/>
              </a:rPr>
              <a:t>an issue</a:t>
            </a:r>
            <a:r>
              <a:rPr lang="de" sz="2400">
                <a:solidFill>
                  <a:schemeClr val="dk1"/>
                </a:solidFill>
                <a:latin typeface="Arvo"/>
                <a:ea typeface="Arvo"/>
                <a:cs typeface="Arvo"/>
                <a:sym typeface="Arvo"/>
              </a:rPr>
              <a:t> here…</a:t>
            </a:r>
            <a:endParaRPr sz="2400">
              <a:solidFill>
                <a:schemeClr val="dk1"/>
              </a:solidFill>
              <a:latin typeface="Arvo"/>
              <a:ea typeface="Arvo"/>
              <a:cs typeface="Arvo"/>
              <a:sym typeface="Arvo"/>
            </a:endParaRPr>
          </a:p>
          <a:p>
            <a:pPr marL="0" lvl="0" indent="0" algn="l" rtl="0">
              <a:lnSpc>
                <a:spcPct val="115000"/>
              </a:lnSpc>
              <a:spcBef>
                <a:spcPts val="1000"/>
              </a:spcBef>
              <a:spcAft>
                <a:spcPts val="0"/>
              </a:spcAft>
              <a:buNone/>
            </a:pPr>
            <a:endParaRPr sz="1000">
              <a:solidFill>
                <a:schemeClr val="dk1"/>
              </a:solidFill>
              <a:latin typeface="Arvo"/>
              <a:ea typeface="Arvo"/>
              <a:cs typeface="Arvo"/>
              <a:sym typeface="Arvo"/>
            </a:endParaRPr>
          </a:p>
          <a:p>
            <a:pPr marL="0" lvl="0" indent="0" algn="l" rtl="0">
              <a:lnSpc>
                <a:spcPct val="115000"/>
              </a:lnSpc>
              <a:spcBef>
                <a:spcPts val="0"/>
              </a:spcBef>
              <a:spcAft>
                <a:spcPts val="0"/>
              </a:spcAft>
              <a:buNone/>
            </a:pPr>
            <a:r>
              <a:rPr lang="de" sz="2200">
                <a:solidFill>
                  <a:schemeClr val="dk1"/>
                </a:solidFill>
                <a:latin typeface="Arvo"/>
                <a:ea typeface="Arvo"/>
                <a:cs typeface="Arvo"/>
                <a:sym typeface="Arvo"/>
              </a:rPr>
              <a:t>Yet, </a:t>
            </a:r>
            <a:endParaRPr sz="2200">
              <a:solidFill>
                <a:schemeClr val="dk1"/>
              </a:solidFill>
              <a:latin typeface="Arvo"/>
              <a:ea typeface="Arvo"/>
              <a:cs typeface="Arvo"/>
              <a:sym typeface="Arvo"/>
            </a:endParaRPr>
          </a:p>
          <a:p>
            <a:pPr marL="457200" lvl="0" indent="-368300" algn="l" rtl="0">
              <a:lnSpc>
                <a:spcPct val="115000"/>
              </a:lnSpc>
              <a:spcBef>
                <a:spcPts val="0"/>
              </a:spcBef>
              <a:spcAft>
                <a:spcPts val="0"/>
              </a:spcAft>
              <a:buSzPts val="2200"/>
              <a:buFont typeface="Arvo"/>
              <a:buChar char="-"/>
            </a:pPr>
            <a:r>
              <a:rPr lang="de" sz="2200">
                <a:solidFill>
                  <a:schemeClr val="dk1"/>
                </a:solidFill>
                <a:latin typeface="Arvo"/>
                <a:ea typeface="Arvo"/>
                <a:cs typeface="Arvo"/>
                <a:sym typeface="Arvo"/>
              </a:rPr>
              <a:t>Decision Trees as a </a:t>
            </a:r>
            <a:r>
              <a:rPr lang="de" sz="2200">
                <a:solidFill>
                  <a:srgbClr val="188038"/>
                </a:solidFill>
                <a:latin typeface="Arvo"/>
                <a:ea typeface="Arvo"/>
                <a:cs typeface="Arvo"/>
                <a:sym typeface="Arvo"/>
              </a:rPr>
              <a:t>base estimator</a:t>
            </a:r>
            <a:endParaRPr sz="2200">
              <a:solidFill>
                <a:srgbClr val="188038"/>
              </a:solidFill>
              <a:latin typeface="Arvo"/>
              <a:ea typeface="Arvo"/>
              <a:cs typeface="Arvo"/>
              <a:sym typeface="Arvo"/>
            </a:endParaRPr>
          </a:p>
          <a:p>
            <a:pPr marL="457200" lvl="0" indent="-368300" algn="l" rtl="0">
              <a:lnSpc>
                <a:spcPct val="115000"/>
              </a:lnSpc>
              <a:spcBef>
                <a:spcPts val="0"/>
              </a:spcBef>
              <a:spcAft>
                <a:spcPts val="0"/>
              </a:spcAft>
              <a:buClr>
                <a:schemeClr val="dk1"/>
              </a:buClr>
              <a:buSzPts val="2200"/>
              <a:buFont typeface="Arvo"/>
              <a:buChar char="-"/>
            </a:pPr>
            <a:r>
              <a:rPr lang="de" sz="2200">
                <a:solidFill>
                  <a:schemeClr val="dk1"/>
                </a:solidFill>
                <a:latin typeface="Arvo"/>
                <a:ea typeface="Arvo"/>
                <a:cs typeface="Arvo"/>
                <a:sym typeface="Arvo"/>
              </a:rPr>
              <a:t>Bagging: Random subset of features</a:t>
            </a:r>
            <a:endParaRPr sz="2200">
              <a:solidFill>
                <a:schemeClr val="dk1"/>
              </a:solidFill>
              <a:latin typeface="Arvo"/>
              <a:ea typeface="Arvo"/>
              <a:cs typeface="Arvo"/>
              <a:sym typeface="Arvo"/>
            </a:endParaRPr>
          </a:p>
        </p:txBody>
      </p:sp>
      <p:sp>
        <p:nvSpPr>
          <p:cNvPr id="473" name="Google Shape;473;p67"/>
          <p:cNvSpPr txBox="1">
            <a:spLocks noGrp="1"/>
          </p:cNvSpPr>
          <p:nvPr>
            <p:ph type="title"/>
          </p:nvPr>
        </p:nvSpPr>
        <p:spPr>
          <a:xfrm>
            <a:off x="720000" y="445025"/>
            <a:ext cx="7704000" cy="7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Curse of Dimensionality?</a:t>
            </a:r>
            <a:endParaRPr sz="3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8"/>
          <p:cNvSpPr txBox="1"/>
          <p:nvPr/>
        </p:nvSpPr>
        <p:spPr>
          <a:xfrm>
            <a:off x="839850" y="1277950"/>
            <a:ext cx="7464300" cy="7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2000">
                <a:solidFill>
                  <a:schemeClr val="dk1"/>
                </a:solidFill>
                <a:latin typeface="Arvo"/>
                <a:ea typeface="Arvo"/>
                <a:cs typeface="Arvo"/>
                <a:sym typeface="Arvo"/>
              </a:rPr>
              <a:t>Model </a:t>
            </a:r>
            <a:r>
              <a:rPr lang="de" sz="2000">
                <a:solidFill>
                  <a:srgbClr val="FF0000"/>
                </a:solidFill>
                <a:latin typeface="Arvo"/>
                <a:ea typeface="Arvo"/>
                <a:cs typeface="Arvo"/>
                <a:sym typeface="Arvo"/>
              </a:rPr>
              <a:t>will be biased</a:t>
            </a:r>
            <a:r>
              <a:rPr lang="de" sz="2000">
                <a:solidFill>
                  <a:schemeClr val="dk1"/>
                </a:solidFill>
                <a:latin typeface="Arvo"/>
                <a:ea typeface="Arvo"/>
                <a:cs typeface="Arvo"/>
                <a:sym typeface="Arvo"/>
              </a:rPr>
              <a:t> towards more represented groups</a:t>
            </a:r>
            <a:endParaRPr sz="2000">
              <a:solidFill>
                <a:schemeClr val="dk1"/>
              </a:solidFill>
              <a:latin typeface="Arvo"/>
              <a:ea typeface="Arvo"/>
              <a:cs typeface="Arvo"/>
              <a:sym typeface="Arvo"/>
            </a:endParaRPr>
          </a:p>
          <a:p>
            <a:pPr marL="0" lvl="0" indent="0" algn="l" rtl="0">
              <a:spcBef>
                <a:spcPts val="0"/>
              </a:spcBef>
              <a:spcAft>
                <a:spcPts val="0"/>
              </a:spcAft>
              <a:buNone/>
            </a:pPr>
            <a:endParaRPr sz="2000">
              <a:solidFill>
                <a:schemeClr val="dk1"/>
              </a:solidFill>
              <a:latin typeface="Arvo"/>
              <a:ea typeface="Arvo"/>
              <a:cs typeface="Arvo"/>
              <a:sym typeface="Arvo"/>
            </a:endParaRPr>
          </a:p>
        </p:txBody>
      </p:sp>
      <p:sp>
        <p:nvSpPr>
          <p:cNvPr id="479" name="Google Shape;479;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Imbalanced Data</a:t>
            </a:r>
            <a:endParaRPr sz="3600"/>
          </a:p>
        </p:txBody>
      </p:sp>
      <p:pic>
        <p:nvPicPr>
          <p:cNvPr id="480" name="Google Shape;480;p68"/>
          <p:cNvPicPr preferRelativeResize="0"/>
          <p:nvPr/>
        </p:nvPicPr>
        <p:blipFill>
          <a:blip r:embed="rId3">
            <a:alphaModFix/>
          </a:blip>
          <a:stretch>
            <a:fillRect/>
          </a:stretch>
        </p:blipFill>
        <p:spPr>
          <a:xfrm>
            <a:off x="1436926" y="2561134"/>
            <a:ext cx="2743200" cy="1428750"/>
          </a:xfrm>
          <a:prstGeom prst="rect">
            <a:avLst/>
          </a:prstGeom>
          <a:noFill/>
          <a:ln>
            <a:noFill/>
          </a:ln>
        </p:spPr>
      </p:pic>
      <p:pic>
        <p:nvPicPr>
          <p:cNvPr id="481" name="Google Shape;481;p68"/>
          <p:cNvPicPr preferRelativeResize="0"/>
          <p:nvPr/>
        </p:nvPicPr>
        <p:blipFill>
          <a:blip r:embed="rId4">
            <a:alphaModFix/>
          </a:blip>
          <a:stretch>
            <a:fillRect/>
          </a:stretch>
        </p:blipFill>
        <p:spPr>
          <a:xfrm>
            <a:off x="4980151" y="2561125"/>
            <a:ext cx="2743200" cy="1132114"/>
          </a:xfrm>
          <a:prstGeom prst="rect">
            <a:avLst/>
          </a:prstGeom>
          <a:noFill/>
          <a:ln>
            <a:noFill/>
          </a:ln>
        </p:spPr>
      </p:pic>
      <p:sp>
        <p:nvSpPr>
          <p:cNvPr id="482" name="Google Shape;482;p68"/>
          <p:cNvSpPr txBox="1"/>
          <p:nvPr/>
        </p:nvSpPr>
        <p:spPr>
          <a:xfrm>
            <a:off x="4822892" y="3683117"/>
            <a:ext cx="300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300">
                <a:solidFill>
                  <a:schemeClr val="dk1"/>
                </a:solidFill>
                <a:latin typeface="Arvo"/>
                <a:ea typeface="Arvo"/>
                <a:cs typeface="Arvo"/>
                <a:sym typeface="Arvo"/>
              </a:rPr>
              <a:t>Note: Ownership Type was dropped due to low correlation</a:t>
            </a:r>
            <a:endParaRPr sz="1300"/>
          </a:p>
        </p:txBody>
      </p:sp>
      <p:sp>
        <p:nvSpPr>
          <p:cNvPr id="483" name="Google Shape;483;p68"/>
          <p:cNvSpPr txBox="1"/>
          <p:nvPr/>
        </p:nvSpPr>
        <p:spPr>
          <a:xfrm>
            <a:off x="1331669" y="2138859"/>
            <a:ext cx="21135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800" u="sng" dirty="0">
                <a:solidFill>
                  <a:schemeClr val="dk1"/>
                </a:solidFill>
                <a:latin typeface="Arvo"/>
                <a:ea typeface="Arvo"/>
                <a:cs typeface="Arvo"/>
                <a:sym typeface="Arvo"/>
              </a:rPr>
              <a:t>Entity Type</a:t>
            </a:r>
            <a:endParaRPr sz="1800" u="sng" dirty="0">
              <a:solidFill>
                <a:schemeClr val="dk1"/>
              </a:solidFill>
              <a:latin typeface="Arvo"/>
              <a:ea typeface="Arvo"/>
              <a:cs typeface="Arvo"/>
              <a:sym typeface="Arvo"/>
            </a:endParaRPr>
          </a:p>
          <a:p>
            <a:pPr marL="0" lvl="0" indent="0" algn="l" rtl="0">
              <a:spcBef>
                <a:spcPts val="0"/>
              </a:spcBef>
              <a:spcAft>
                <a:spcPts val="0"/>
              </a:spcAft>
              <a:buNone/>
            </a:pPr>
            <a:endParaRPr sz="2000" u="sng" dirty="0">
              <a:solidFill>
                <a:schemeClr val="dk1"/>
              </a:solidFill>
              <a:latin typeface="Arvo"/>
              <a:ea typeface="Arvo"/>
              <a:cs typeface="Arvo"/>
              <a:sym typeface="Arvo"/>
            </a:endParaRPr>
          </a:p>
        </p:txBody>
      </p:sp>
      <p:sp>
        <p:nvSpPr>
          <p:cNvPr id="484" name="Google Shape;484;p68"/>
          <p:cNvSpPr txBox="1"/>
          <p:nvPr/>
        </p:nvSpPr>
        <p:spPr>
          <a:xfrm>
            <a:off x="4852100" y="2138850"/>
            <a:ext cx="21135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800" u="sng">
                <a:solidFill>
                  <a:schemeClr val="dk1"/>
                </a:solidFill>
                <a:latin typeface="Arvo"/>
                <a:ea typeface="Arvo"/>
                <a:cs typeface="Arvo"/>
                <a:sym typeface="Arvo"/>
              </a:rPr>
              <a:t>Ownership Type</a:t>
            </a:r>
            <a:endParaRPr sz="2000" u="sng">
              <a:solidFill>
                <a:schemeClr val="dk1"/>
              </a:solidFill>
              <a:latin typeface="Arvo"/>
              <a:ea typeface="Arvo"/>
              <a:cs typeface="Arvo"/>
              <a:sym typeface="Arv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9"/>
          <p:cNvSpPr txBox="1"/>
          <p:nvPr/>
        </p:nvSpPr>
        <p:spPr>
          <a:xfrm>
            <a:off x="779400" y="1522600"/>
            <a:ext cx="5417400" cy="10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000">
                <a:solidFill>
                  <a:schemeClr val="dk1"/>
                </a:solidFill>
                <a:latin typeface="Arvo"/>
                <a:ea typeface="Arvo"/>
                <a:cs typeface="Arvo"/>
                <a:sym typeface="Arvo"/>
              </a:rPr>
              <a:t>Stratified Sampling </a:t>
            </a:r>
            <a:r>
              <a:rPr lang="de" sz="2000">
                <a:solidFill>
                  <a:srgbClr val="E76A28"/>
                </a:solidFill>
                <a:latin typeface="Arvo"/>
                <a:ea typeface="Arvo"/>
                <a:cs typeface="Arvo"/>
                <a:sym typeface="Arvo"/>
              </a:rPr>
              <a:t>instead</a:t>
            </a:r>
            <a:r>
              <a:rPr lang="de" sz="2000">
                <a:solidFill>
                  <a:schemeClr val="dk1"/>
                </a:solidFill>
                <a:latin typeface="Arvo"/>
                <a:ea typeface="Arvo"/>
                <a:cs typeface="Arvo"/>
                <a:sym typeface="Arvo"/>
              </a:rPr>
              <a:t> of k-Fold Validation</a:t>
            </a:r>
            <a:endParaRPr sz="1500">
              <a:solidFill>
                <a:schemeClr val="dk1"/>
              </a:solidFill>
              <a:latin typeface="Arvo"/>
              <a:ea typeface="Arvo"/>
              <a:cs typeface="Arvo"/>
              <a:sym typeface="Arvo"/>
            </a:endParaRPr>
          </a:p>
          <a:p>
            <a:pPr marL="457200" lvl="0" indent="0" algn="l" rtl="0">
              <a:spcBef>
                <a:spcPts val="0"/>
              </a:spcBef>
              <a:spcAft>
                <a:spcPts val="0"/>
              </a:spcAft>
              <a:buNone/>
            </a:pPr>
            <a:endParaRPr sz="1300">
              <a:solidFill>
                <a:schemeClr val="dk1"/>
              </a:solidFill>
              <a:latin typeface="Arvo"/>
              <a:ea typeface="Arvo"/>
              <a:cs typeface="Arvo"/>
              <a:sym typeface="Arvo"/>
            </a:endParaRPr>
          </a:p>
          <a:p>
            <a:pPr marL="0" lvl="0" indent="0" algn="l" rtl="0">
              <a:spcBef>
                <a:spcPts val="0"/>
              </a:spcBef>
              <a:spcAft>
                <a:spcPts val="0"/>
              </a:spcAft>
              <a:buNone/>
            </a:pPr>
            <a:endParaRPr sz="1300">
              <a:solidFill>
                <a:schemeClr val="dk1"/>
              </a:solidFill>
              <a:latin typeface="Arvo"/>
              <a:ea typeface="Arvo"/>
              <a:cs typeface="Arvo"/>
              <a:sym typeface="Arvo"/>
            </a:endParaRPr>
          </a:p>
        </p:txBody>
      </p:sp>
      <p:sp>
        <p:nvSpPr>
          <p:cNvPr id="490" name="Google Shape;490;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solidFill>
                  <a:srgbClr val="188038"/>
                </a:solidFill>
              </a:rPr>
              <a:t>Improved</a:t>
            </a:r>
            <a:r>
              <a:rPr lang="de"/>
              <a:t> Model Training</a:t>
            </a:r>
            <a:endParaRPr/>
          </a:p>
        </p:txBody>
      </p:sp>
      <p:sp>
        <p:nvSpPr>
          <p:cNvPr id="491" name="Google Shape;491;p69"/>
          <p:cNvSpPr txBox="1"/>
          <p:nvPr/>
        </p:nvSpPr>
        <p:spPr>
          <a:xfrm>
            <a:off x="779400" y="2447700"/>
            <a:ext cx="54174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sz="2000">
                <a:solidFill>
                  <a:schemeClr val="dk1"/>
                </a:solidFill>
                <a:latin typeface="Arvo"/>
                <a:ea typeface="Arvo"/>
                <a:cs typeface="Arvo"/>
                <a:sym typeface="Arvo"/>
              </a:rPr>
              <a:t>Ensures that underrepresented data </a:t>
            </a:r>
            <a:r>
              <a:rPr lang="de" sz="2000">
                <a:solidFill>
                  <a:srgbClr val="E76A28"/>
                </a:solidFill>
                <a:latin typeface="Arvo"/>
                <a:ea typeface="Arvo"/>
                <a:cs typeface="Arvo"/>
                <a:sym typeface="Arvo"/>
              </a:rPr>
              <a:t>evenly split</a:t>
            </a:r>
            <a:r>
              <a:rPr lang="de" sz="2000">
                <a:solidFill>
                  <a:schemeClr val="dk1"/>
                </a:solidFill>
                <a:latin typeface="Arvo"/>
                <a:ea typeface="Arvo"/>
                <a:cs typeface="Arvo"/>
                <a:sym typeface="Arvo"/>
              </a:rPr>
              <a:t>, remedies </a:t>
            </a:r>
            <a:r>
              <a:rPr lang="de" sz="2000">
                <a:solidFill>
                  <a:srgbClr val="188038"/>
                </a:solidFill>
                <a:latin typeface="Arvo"/>
                <a:ea typeface="Arvo"/>
                <a:cs typeface="Arvo"/>
                <a:sym typeface="Arvo"/>
              </a:rPr>
              <a:t>imbalanced data issue</a:t>
            </a:r>
            <a:endParaRPr sz="2000">
              <a:solidFill>
                <a:srgbClr val="188038"/>
              </a:solidFill>
              <a:latin typeface="Arvo"/>
              <a:ea typeface="Arvo"/>
              <a:cs typeface="Arvo"/>
              <a:sym typeface="Arvo"/>
            </a:endParaRPr>
          </a:p>
        </p:txBody>
      </p:sp>
      <p:pic>
        <p:nvPicPr>
          <p:cNvPr id="492" name="Google Shape;492;p69"/>
          <p:cNvPicPr preferRelativeResize="0"/>
          <p:nvPr/>
        </p:nvPicPr>
        <p:blipFill>
          <a:blip r:embed="rId3">
            <a:alphaModFix/>
          </a:blip>
          <a:stretch>
            <a:fillRect/>
          </a:stretch>
        </p:blipFill>
        <p:spPr>
          <a:xfrm>
            <a:off x="6044400" y="1587975"/>
            <a:ext cx="2642400" cy="23104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Problem Statement</a:t>
            </a:r>
            <a:endParaRPr/>
          </a:p>
        </p:txBody>
      </p:sp>
      <p:sp>
        <p:nvSpPr>
          <p:cNvPr id="223" name="Google Shape;223;p34"/>
          <p:cNvSpPr txBox="1">
            <a:spLocks noGrp="1"/>
          </p:cNvSpPr>
          <p:nvPr>
            <p:ph type="subTitle" idx="1"/>
          </p:nvPr>
        </p:nvSpPr>
        <p:spPr>
          <a:xfrm>
            <a:off x="720000" y="1286325"/>
            <a:ext cx="7704000" cy="572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de" sz="1400">
                <a:latin typeface="Arvo"/>
                <a:ea typeface="Arvo"/>
                <a:cs typeface="Arvo"/>
                <a:sym typeface="Arvo"/>
              </a:rPr>
              <a:t>The challenge presented is to develop a robust predictive model capable of forecasting future sales figures for these companies. The objective is to mine the dataset to identify trends, patterns, and potential causative factors that significantly impact sales outcomes. By integrating historical sales data with predictive analytics, the goal is to achieve accurate sales forecasts that companies can utilize to make informed strategic decisions, optimize inventory management, and allocate resources effectively.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0"/>
          <p:cNvSpPr txBox="1"/>
          <p:nvPr/>
        </p:nvSpPr>
        <p:spPr>
          <a:xfrm>
            <a:off x="1804350" y="840450"/>
            <a:ext cx="5535300" cy="3462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6000">
                <a:solidFill>
                  <a:schemeClr val="dk1"/>
                </a:solidFill>
                <a:latin typeface="Arvo"/>
                <a:ea typeface="Arvo"/>
                <a:cs typeface="Arvo"/>
                <a:sym typeface="Arvo"/>
              </a:rPr>
              <a:t>Final Results?</a:t>
            </a:r>
            <a:endParaRPr sz="5800">
              <a:solidFill>
                <a:schemeClr val="dk1"/>
              </a:solidFill>
              <a:latin typeface="Arvo"/>
              <a:ea typeface="Arvo"/>
              <a:cs typeface="Arvo"/>
              <a:sym typeface="Arv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1"/>
          <p:cNvSpPr txBox="1"/>
          <p:nvPr/>
        </p:nvSpPr>
        <p:spPr>
          <a:xfrm>
            <a:off x="1804350" y="840450"/>
            <a:ext cx="5535300" cy="3462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3700" b="1">
                <a:solidFill>
                  <a:schemeClr val="dk1"/>
                </a:solidFill>
                <a:latin typeface="Arvo"/>
                <a:ea typeface="Arvo"/>
                <a:cs typeface="Arvo"/>
                <a:sym typeface="Arvo"/>
              </a:rPr>
              <a:t>R</a:t>
            </a:r>
            <a:r>
              <a:rPr lang="de" sz="3700" b="1" baseline="30000">
                <a:solidFill>
                  <a:schemeClr val="dk1"/>
                </a:solidFill>
                <a:latin typeface="Arvo"/>
                <a:ea typeface="Arvo"/>
                <a:cs typeface="Arvo"/>
                <a:sym typeface="Arvo"/>
              </a:rPr>
              <a:t>2</a:t>
            </a:r>
            <a:endParaRPr sz="3700" b="1">
              <a:solidFill>
                <a:schemeClr val="dk1"/>
              </a:solidFill>
              <a:latin typeface="Arvo"/>
              <a:ea typeface="Arvo"/>
              <a:cs typeface="Arvo"/>
              <a:sym typeface="Arvo"/>
            </a:endParaRPr>
          </a:p>
          <a:p>
            <a:pPr marL="0" lvl="0" indent="0" algn="ctr" rtl="0">
              <a:lnSpc>
                <a:spcPct val="150000"/>
              </a:lnSpc>
              <a:spcBef>
                <a:spcPts val="0"/>
              </a:spcBef>
              <a:spcAft>
                <a:spcPts val="0"/>
              </a:spcAft>
              <a:buNone/>
            </a:pPr>
            <a:r>
              <a:rPr lang="de" sz="3500">
                <a:solidFill>
                  <a:srgbClr val="188038"/>
                </a:solidFill>
                <a:latin typeface="Arvo"/>
                <a:ea typeface="Arvo"/>
                <a:cs typeface="Arvo"/>
                <a:sym typeface="Arvo"/>
              </a:rPr>
              <a:t>0.9826345534247569</a:t>
            </a:r>
            <a:endParaRPr sz="3500">
              <a:solidFill>
                <a:srgbClr val="188038"/>
              </a:solidFill>
              <a:latin typeface="Arvo"/>
              <a:ea typeface="Arvo"/>
              <a:cs typeface="Arvo"/>
              <a:sym typeface="Arvo"/>
            </a:endParaRPr>
          </a:p>
          <a:p>
            <a:pPr marL="0" lvl="0" indent="0" algn="ctr" rtl="0">
              <a:lnSpc>
                <a:spcPct val="115000"/>
              </a:lnSpc>
              <a:spcBef>
                <a:spcPts val="1500"/>
              </a:spcBef>
              <a:spcAft>
                <a:spcPts val="0"/>
              </a:spcAft>
              <a:buNone/>
            </a:pPr>
            <a:r>
              <a:rPr lang="de" sz="3700" b="1">
                <a:solidFill>
                  <a:schemeClr val="dk1"/>
                </a:solidFill>
                <a:latin typeface="Arvo"/>
                <a:ea typeface="Arvo"/>
                <a:cs typeface="Arvo"/>
                <a:sym typeface="Arvo"/>
              </a:rPr>
              <a:t>Adjusted R</a:t>
            </a:r>
            <a:r>
              <a:rPr lang="de" sz="3700" b="1" baseline="30000">
                <a:solidFill>
                  <a:schemeClr val="dk1"/>
                </a:solidFill>
                <a:latin typeface="Arvo"/>
                <a:ea typeface="Arvo"/>
                <a:cs typeface="Arvo"/>
                <a:sym typeface="Arvo"/>
              </a:rPr>
              <a:t>2</a:t>
            </a:r>
            <a:r>
              <a:rPr lang="de" sz="3700">
                <a:solidFill>
                  <a:schemeClr val="dk1"/>
                </a:solidFill>
                <a:latin typeface="Arvo"/>
                <a:ea typeface="Arvo"/>
                <a:cs typeface="Arvo"/>
                <a:sym typeface="Arvo"/>
              </a:rPr>
              <a:t> </a:t>
            </a:r>
            <a:endParaRPr sz="3700">
              <a:solidFill>
                <a:schemeClr val="dk1"/>
              </a:solidFill>
              <a:latin typeface="Arvo"/>
              <a:ea typeface="Arvo"/>
              <a:cs typeface="Arvo"/>
              <a:sym typeface="Arvo"/>
            </a:endParaRPr>
          </a:p>
          <a:p>
            <a:pPr marL="0" lvl="0" indent="0" algn="ctr" rtl="0">
              <a:lnSpc>
                <a:spcPct val="115000"/>
              </a:lnSpc>
              <a:spcBef>
                <a:spcPts val="0"/>
              </a:spcBef>
              <a:spcAft>
                <a:spcPts val="0"/>
              </a:spcAft>
              <a:buNone/>
            </a:pPr>
            <a:r>
              <a:rPr lang="de" sz="3500">
                <a:solidFill>
                  <a:srgbClr val="188038"/>
                </a:solidFill>
                <a:latin typeface="Arvo"/>
                <a:ea typeface="Arvo"/>
                <a:cs typeface="Arvo"/>
                <a:sym typeface="Arvo"/>
              </a:rPr>
              <a:t>0.9376548847795069</a:t>
            </a:r>
            <a:endParaRPr sz="3500">
              <a:solidFill>
                <a:schemeClr val="dk1"/>
              </a:solidFill>
              <a:latin typeface="Arvo"/>
              <a:ea typeface="Arvo"/>
              <a:cs typeface="Arvo"/>
              <a:sym typeface="Arv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Reflections</a:t>
            </a:r>
            <a:endParaRPr/>
          </a:p>
        </p:txBody>
      </p:sp>
      <p:sp>
        <p:nvSpPr>
          <p:cNvPr id="508" name="Google Shape;508;p72"/>
          <p:cNvSpPr txBox="1">
            <a:spLocks noGrp="1"/>
          </p:cNvSpPr>
          <p:nvPr>
            <p:ph type="body" idx="1"/>
          </p:nvPr>
        </p:nvSpPr>
        <p:spPr>
          <a:xfrm>
            <a:off x="720000" y="1063351"/>
            <a:ext cx="77040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2000"/>
              <a:t>Summary and Implications</a:t>
            </a:r>
            <a:endParaRPr sz="2000"/>
          </a:p>
        </p:txBody>
      </p:sp>
      <p:sp>
        <p:nvSpPr>
          <p:cNvPr id="509" name="Google Shape;509;p72"/>
          <p:cNvSpPr txBox="1"/>
          <p:nvPr/>
        </p:nvSpPr>
        <p:spPr>
          <a:xfrm>
            <a:off x="810375" y="1820325"/>
            <a:ext cx="7456800" cy="2848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Figtree"/>
              <a:buChar char="-"/>
            </a:pPr>
            <a:r>
              <a:rPr lang="de" sz="1600">
                <a:solidFill>
                  <a:schemeClr val="dk1"/>
                </a:solidFill>
                <a:latin typeface="Figtree"/>
                <a:ea typeface="Figtree"/>
                <a:cs typeface="Figtree"/>
                <a:sym typeface="Figtree"/>
              </a:rPr>
              <a:t>NLP Features vs Tabular Features vs GeoSpatial Features</a:t>
            </a:r>
            <a:endParaRPr sz="1600">
              <a:solidFill>
                <a:schemeClr val="dk1"/>
              </a:solidFill>
              <a:latin typeface="Figtree"/>
              <a:ea typeface="Figtree"/>
              <a:cs typeface="Figtree"/>
              <a:sym typeface="Figtree"/>
            </a:endParaRPr>
          </a:p>
          <a:p>
            <a:pPr marL="457200" lvl="0" indent="-330200" algn="l" rtl="0">
              <a:spcBef>
                <a:spcPts val="1000"/>
              </a:spcBef>
              <a:spcAft>
                <a:spcPts val="0"/>
              </a:spcAft>
              <a:buClr>
                <a:schemeClr val="dk1"/>
              </a:buClr>
              <a:buSzPts val="1600"/>
              <a:buFont typeface="Figtree"/>
              <a:buChar char="-"/>
            </a:pPr>
            <a:r>
              <a:rPr lang="de" sz="1600">
                <a:solidFill>
                  <a:schemeClr val="dk1"/>
                </a:solidFill>
                <a:latin typeface="Figtree"/>
                <a:ea typeface="Figtree"/>
                <a:cs typeface="Figtree"/>
                <a:sym typeface="Figtree"/>
              </a:rPr>
              <a:t>Why does NLP work compared to others?</a:t>
            </a:r>
            <a:endParaRPr sz="1600">
              <a:solidFill>
                <a:schemeClr val="dk1"/>
              </a:solidFill>
              <a:latin typeface="Figtree"/>
              <a:ea typeface="Figtree"/>
              <a:cs typeface="Figtree"/>
              <a:sym typeface="Figtree"/>
            </a:endParaRPr>
          </a:p>
          <a:p>
            <a:pPr marL="457200" lvl="0" indent="-330200" algn="l" rtl="0">
              <a:spcBef>
                <a:spcPts val="1000"/>
              </a:spcBef>
              <a:spcAft>
                <a:spcPts val="1000"/>
              </a:spcAft>
              <a:buClr>
                <a:schemeClr val="dk1"/>
              </a:buClr>
              <a:buSzPts val="1600"/>
              <a:buFont typeface="Figtree"/>
              <a:buChar char="-"/>
            </a:pPr>
            <a:r>
              <a:rPr lang="de" sz="1600">
                <a:solidFill>
                  <a:schemeClr val="dk1"/>
                </a:solidFill>
                <a:latin typeface="Figtree"/>
                <a:ea typeface="Figtree"/>
                <a:cs typeface="Figtree"/>
                <a:sym typeface="Figtree"/>
              </a:rPr>
              <a:t>What does this mean</a:t>
            </a:r>
            <a:endParaRPr sz="1600">
              <a:solidFill>
                <a:schemeClr val="dk1"/>
              </a:solidFill>
              <a:latin typeface="Figtree"/>
              <a:ea typeface="Figtree"/>
              <a:cs typeface="Figtree"/>
              <a:sym typeface="Figtre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3"/>
          <p:cNvSpPr txBox="1">
            <a:spLocks noGrp="1"/>
          </p:cNvSpPr>
          <p:nvPr>
            <p:ph type="title"/>
          </p:nvPr>
        </p:nvSpPr>
        <p:spPr>
          <a:xfrm>
            <a:off x="1592550" y="1281116"/>
            <a:ext cx="5958900" cy="16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Problem Statement</a:t>
            </a:r>
            <a:endParaRPr/>
          </a:p>
        </p:txBody>
      </p:sp>
      <p:sp>
        <p:nvSpPr>
          <p:cNvPr id="229" name="Google Shape;229;p35"/>
          <p:cNvSpPr txBox="1">
            <a:spLocks noGrp="1"/>
          </p:cNvSpPr>
          <p:nvPr>
            <p:ph type="subTitle" idx="1"/>
          </p:nvPr>
        </p:nvSpPr>
        <p:spPr>
          <a:xfrm>
            <a:off x="720000" y="1286325"/>
            <a:ext cx="7704000" cy="572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de" sz="1400">
                <a:solidFill>
                  <a:schemeClr val="dk2"/>
                </a:solidFill>
                <a:latin typeface="Arvo"/>
                <a:ea typeface="Arvo"/>
                <a:cs typeface="Arvo"/>
                <a:sym typeface="Arvo"/>
              </a:rPr>
              <a:t>The challenge presented is to develop a robust</a:t>
            </a:r>
            <a:r>
              <a:rPr lang="de" sz="1400">
                <a:solidFill>
                  <a:srgbClr val="000000"/>
                </a:solidFill>
                <a:latin typeface="Arvo"/>
                <a:ea typeface="Arvo"/>
                <a:cs typeface="Arvo"/>
                <a:sym typeface="Arvo"/>
              </a:rPr>
              <a:t> </a:t>
            </a:r>
            <a:r>
              <a:rPr lang="de" sz="2000">
                <a:solidFill>
                  <a:srgbClr val="188038"/>
                </a:solidFill>
                <a:latin typeface="Arvo"/>
                <a:ea typeface="Arvo"/>
                <a:cs typeface="Arvo"/>
                <a:sym typeface="Arvo"/>
              </a:rPr>
              <a:t>predictive model</a:t>
            </a:r>
            <a:r>
              <a:rPr lang="de" sz="2000">
                <a:solidFill>
                  <a:srgbClr val="000000"/>
                </a:solidFill>
                <a:latin typeface="Arvo"/>
                <a:ea typeface="Arvo"/>
                <a:cs typeface="Arvo"/>
                <a:sym typeface="Arvo"/>
              </a:rPr>
              <a:t> </a:t>
            </a:r>
            <a:r>
              <a:rPr lang="de" sz="1400">
                <a:solidFill>
                  <a:schemeClr val="dk2"/>
                </a:solidFill>
                <a:latin typeface="Arvo"/>
                <a:ea typeface="Arvo"/>
                <a:cs typeface="Arvo"/>
                <a:sym typeface="Arvo"/>
              </a:rPr>
              <a:t>capable of</a:t>
            </a:r>
            <a:r>
              <a:rPr lang="de" sz="1400">
                <a:solidFill>
                  <a:srgbClr val="000000"/>
                </a:solidFill>
                <a:latin typeface="Arvo"/>
                <a:ea typeface="Arvo"/>
                <a:cs typeface="Arvo"/>
                <a:sym typeface="Arvo"/>
              </a:rPr>
              <a:t> </a:t>
            </a:r>
            <a:r>
              <a:rPr lang="de" sz="2000">
                <a:solidFill>
                  <a:srgbClr val="188038"/>
                </a:solidFill>
                <a:latin typeface="Arvo"/>
                <a:ea typeface="Arvo"/>
                <a:cs typeface="Arvo"/>
                <a:sym typeface="Arvo"/>
              </a:rPr>
              <a:t>forecasting future sales</a:t>
            </a:r>
            <a:r>
              <a:rPr lang="de" sz="1400">
                <a:solidFill>
                  <a:srgbClr val="000000"/>
                </a:solidFill>
                <a:latin typeface="Arvo"/>
                <a:ea typeface="Arvo"/>
                <a:cs typeface="Arvo"/>
                <a:sym typeface="Arvo"/>
              </a:rPr>
              <a:t> </a:t>
            </a:r>
            <a:r>
              <a:rPr lang="de" sz="1400">
                <a:solidFill>
                  <a:schemeClr val="dk2"/>
                </a:solidFill>
                <a:latin typeface="Arvo"/>
                <a:ea typeface="Arvo"/>
                <a:cs typeface="Arvo"/>
                <a:sym typeface="Arvo"/>
              </a:rPr>
              <a:t>figures for these companies. The objective is to mine the dataset to</a:t>
            </a:r>
            <a:r>
              <a:rPr lang="de" sz="1400">
                <a:solidFill>
                  <a:srgbClr val="E76A28"/>
                </a:solidFill>
                <a:latin typeface="Arvo"/>
                <a:ea typeface="Arvo"/>
                <a:cs typeface="Arvo"/>
                <a:sym typeface="Arvo"/>
              </a:rPr>
              <a:t> </a:t>
            </a:r>
            <a:r>
              <a:rPr lang="de" sz="2000">
                <a:solidFill>
                  <a:srgbClr val="188038"/>
                </a:solidFill>
                <a:latin typeface="Arvo"/>
                <a:ea typeface="Arvo"/>
                <a:cs typeface="Arvo"/>
                <a:sym typeface="Arvo"/>
              </a:rPr>
              <a:t>identify trends, patterns, and potential causative factors</a:t>
            </a:r>
            <a:r>
              <a:rPr lang="de" sz="1400">
                <a:solidFill>
                  <a:srgbClr val="188038"/>
                </a:solidFill>
                <a:latin typeface="Arvo"/>
                <a:ea typeface="Arvo"/>
                <a:cs typeface="Arvo"/>
                <a:sym typeface="Arvo"/>
              </a:rPr>
              <a:t> </a:t>
            </a:r>
            <a:r>
              <a:rPr lang="de" sz="1400">
                <a:solidFill>
                  <a:schemeClr val="dk2"/>
                </a:solidFill>
                <a:latin typeface="Arvo"/>
                <a:ea typeface="Arvo"/>
                <a:cs typeface="Arvo"/>
                <a:sym typeface="Arvo"/>
              </a:rPr>
              <a:t>that significantly impact sales outcomes. By integrating historical sales data with predictive analytics, the goal is to</a:t>
            </a:r>
            <a:r>
              <a:rPr lang="de" sz="1400">
                <a:solidFill>
                  <a:srgbClr val="000000"/>
                </a:solidFill>
                <a:latin typeface="Arvo"/>
                <a:ea typeface="Arvo"/>
                <a:cs typeface="Arvo"/>
                <a:sym typeface="Arvo"/>
              </a:rPr>
              <a:t> </a:t>
            </a:r>
            <a:r>
              <a:rPr lang="de" sz="2000">
                <a:solidFill>
                  <a:srgbClr val="188038"/>
                </a:solidFill>
                <a:latin typeface="Arvo"/>
                <a:ea typeface="Arvo"/>
                <a:cs typeface="Arvo"/>
                <a:sym typeface="Arvo"/>
              </a:rPr>
              <a:t>achieve accurate sales forecasts</a:t>
            </a:r>
            <a:r>
              <a:rPr lang="de" sz="1400">
                <a:solidFill>
                  <a:srgbClr val="000000"/>
                </a:solidFill>
                <a:latin typeface="Arvo"/>
                <a:ea typeface="Arvo"/>
                <a:cs typeface="Arvo"/>
                <a:sym typeface="Arvo"/>
              </a:rPr>
              <a:t> </a:t>
            </a:r>
            <a:r>
              <a:rPr lang="de" sz="1400">
                <a:solidFill>
                  <a:schemeClr val="dk2"/>
                </a:solidFill>
                <a:latin typeface="Arvo"/>
                <a:ea typeface="Arvo"/>
                <a:cs typeface="Arvo"/>
                <a:sym typeface="Arvo"/>
              </a:rPr>
              <a:t>that companies can utilize to make informed strategic decisions, optimize inventory management, and allocate resources effectively.</a:t>
            </a:r>
            <a:endParaRPr sz="1400">
              <a:latin typeface="Arvo"/>
              <a:ea typeface="Arvo"/>
              <a:cs typeface="Arvo"/>
              <a:sym typeface="Arv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538925" y="386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Available Data</a:t>
            </a:r>
            <a:endParaRPr/>
          </a:p>
        </p:txBody>
      </p:sp>
      <p:sp>
        <p:nvSpPr>
          <p:cNvPr id="235" name="Google Shape;235;p36"/>
          <p:cNvSpPr txBox="1">
            <a:spLocks noGrp="1"/>
          </p:cNvSpPr>
          <p:nvPr>
            <p:ph type="subTitle" idx="1"/>
          </p:nvPr>
        </p:nvSpPr>
        <p:spPr>
          <a:xfrm>
            <a:off x="1029300" y="2986225"/>
            <a:ext cx="2175300" cy="45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300"/>
              <a:t>Latitude, Longitude</a:t>
            </a:r>
            <a:endParaRPr sz="1300"/>
          </a:p>
        </p:txBody>
      </p:sp>
      <p:sp>
        <p:nvSpPr>
          <p:cNvPr id="236" name="Google Shape;236;p36"/>
          <p:cNvSpPr txBox="1">
            <a:spLocks noGrp="1"/>
          </p:cNvSpPr>
          <p:nvPr>
            <p:ph type="subTitle" idx="2"/>
          </p:nvPr>
        </p:nvSpPr>
        <p:spPr>
          <a:xfrm>
            <a:off x="3520900" y="2986225"/>
            <a:ext cx="2175300" cy="5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300"/>
              <a:t>Company Description, Parent Country, etc</a:t>
            </a:r>
            <a:endParaRPr sz="13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7" name="Google Shape;237;p36"/>
          <p:cNvSpPr txBox="1">
            <a:spLocks noGrp="1"/>
          </p:cNvSpPr>
          <p:nvPr>
            <p:ph type="subTitle" idx="3"/>
          </p:nvPr>
        </p:nvSpPr>
        <p:spPr>
          <a:xfrm>
            <a:off x="6067625" y="2986225"/>
            <a:ext cx="2175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300"/>
              <a:t>Sales (Global Ultimate Total USD), SIC Code, etc</a:t>
            </a:r>
            <a:endParaRPr sz="1300"/>
          </a:p>
        </p:txBody>
      </p:sp>
      <p:sp>
        <p:nvSpPr>
          <p:cNvPr id="238" name="Google Shape;238;p36"/>
          <p:cNvSpPr txBox="1">
            <a:spLocks noGrp="1"/>
          </p:cNvSpPr>
          <p:nvPr>
            <p:ph type="subTitle" idx="4"/>
          </p:nvPr>
        </p:nvSpPr>
        <p:spPr>
          <a:xfrm>
            <a:off x="1029300" y="2511325"/>
            <a:ext cx="17949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a:solidFill>
                  <a:srgbClr val="188038"/>
                </a:solidFill>
              </a:rPr>
              <a:t>Geospatial</a:t>
            </a:r>
            <a:endParaRPr>
              <a:solidFill>
                <a:srgbClr val="188038"/>
              </a:solidFill>
            </a:endParaRPr>
          </a:p>
        </p:txBody>
      </p:sp>
      <p:sp>
        <p:nvSpPr>
          <p:cNvPr id="239" name="Google Shape;239;p36"/>
          <p:cNvSpPr txBox="1">
            <a:spLocks noGrp="1"/>
          </p:cNvSpPr>
          <p:nvPr>
            <p:ph type="subTitle" idx="5"/>
          </p:nvPr>
        </p:nvSpPr>
        <p:spPr>
          <a:xfrm>
            <a:off x="3520900" y="2511325"/>
            <a:ext cx="1626194"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dirty="0">
                <a:solidFill>
                  <a:srgbClr val="188038"/>
                </a:solidFill>
              </a:rPr>
              <a:t>Textual</a:t>
            </a:r>
            <a:endParaRPr dirty="0">
              <a:solidFill>
                <a:srgbClr val="188038"/>
              </a:solidFill>
            </a:endParaRPr>
          </a:p>
        </p:txBody>
      </p:sp>
      <p:sp>
        <p:nvSpPr>
          <p:cNvPr id="240" name="Google Shape;240;p36"/>
          <p:cNvSpPr txBox="1">
            <a:spLocks noGrp="1"/>
          </p:cNvSpPr>
          <p:nvPr>
            <p:ph type="subTitle" idx="6"/>
          </p:nvPr>
        </p:nvSpPr>
        <p:spPr>
          <a:xfrm>
            <a:off x="6067625" y="2511325"/>
            <a:ext cx="225399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dirty="0">
                <a:solidFill>
                  <a:srgbClr val="188038"/>
                </a:solidFill>
              </a:rPr>
              <a:t>Tabular</a:t>
            </a:r>
            <a:endParaRPr dirty="0">
              <a:solidFill>
                <a:srgbClr val="188038"/>
              </a:solidFill>
            </a:endParaRPr>
          </a:p>
        </p:txBody>
      </p:sp>
      <p:pic>
        <p:nvPicPr>
          <p:cNvPr id="241" name="Google Shape;241;p36"/>
          <p:cNvPicPr preferRelativeResize="0"/>
          <p:nvPr/>
        </p:nvPicPr>
        <p:blipFill>
          <a:blip r:embed="rId3">
            <a:alphaModFix/>
          </a:blip>
          <a:stretch>
            <a:fillRect/>
          </a:stretch>
        </p:blipFill>
        <p:spPr>
          <a:xfrm>
            <a:off x="3778013" y="1661189"/>
            <a:ext cx="775750" cy="581813"/>
          </a:xfrm>
          <a:prstGeom prst="rect">
            <a:avLst/>
          </a:prstGeom>
          <a:noFill/>
          <a:ln>
            <a:noFill/>
          </a:ln>
        </p:spPr>
      </p:pic>
      <p:pic>
        <p:nvPicPr>
          <p:cNvPr id="242" name="Google Shape;242;p36"/>
          <p:cNvPicPr preferRelativeResize="0"/>
          <p:nvPr/>
        </p:nvPicPr>
        <p:blipFill>
          <a:blip r:embed="rId4">
            <a:alphaModFix/>
          </a:blip>
          <a:stretch>
            <a:fillRect/>
          </a:stretch>
        </p:blipFill>
        <p:spPr>
          <a:xfrm>
            <a:off x="1443713" y="1469063"/>
            <a:ext cx="966050" cy="966050"/>
          </a:xfrm>
          <a:prstGeom prst="rect">
            <a:avLst/>
          </a:prstGeom>
          <a:noFill/>
          <a:ln>
            <a:noFill/>
          </a:ln>
        </p:spPr>
      </p:pic>
      <p:pic>
        <p:nvPicPr>
          <p:cNvPr id="243" name="Google Shape;243;p36"/>
          <p:cNvPicPr preferRelativeResize="0"/>
          <p:nvPr/>
        </p:nvPicPr>
        <p:blipFill>
          <a:blip r:embed="rId5">
            <a:alphaModFix/>
          </a:blip>
          <a:stretch>
            <a:fillRect/>
          </a:stretch>
        </p:blipFill>
        <p:spPr>
          <a:xfrm>
            <a:off x="6305550" y="1516650"/>
            <a:ext cx="870873" cy="87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So… We can just </a:t>
            </a:r>
            <a:r>
              <a:rPr lang="de">
                <a:solidFill>
                  <a:srgbClr val="E76A28"/>
                </a:solidFill>
              </a:rPr>
              <a:t>use</a:t>
            </a:r>
            <a:r>
              <a:rPr lang="de"/>
              <a:t> the data as is?</a:t>
            </a:r>
            <a:endParaRPr/>
          </a:p>
        </p:txBody>
      </p:sp>
      <p:sp>
        <p:nvSpPr>
          <p:cNvPr id="249" name="Google Shape;249;p37"/>
          <p:cNvSpPr txBox="1">
            <a:spLocks noGrp="1"/>
          </p:cNvSpPr>
          <p:nvPr>
            <p:ph type="subTitle" idx="1"/>
          </p:nvPr>
        </p:nvSpPr>
        <p:spPr>
          <a:xfrm>
            <a:off x="720000" y="1210225"/>
            <a:ext cx="7704000" cy="325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0" name="Google Shape;250;p37"/>
          <p:cNvPicPr preferRelativeResize="0"/>
          <p:nvPr/>
        </p:nvPicPr>
        <p:blipFill>
          <a:blip r:embed="rId3">
            <a:alphaModFix/>
          </a:blip>
          <a:stretch>
            <a:fillRect/>
          </a:stretch>
        </p:blipFill>
        <p:spPr>
          <a:xfrm>
            <a:off x="720000" y="1183250"/>
            <a:ext cx="7703997" cy="33065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217975" y="711725"/>
            <a:ext cx="3701100" cy="118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Correlation Matrix (Pearson)</a:t>
            </a:r>
            <a:endParaRPr/>
          </a:p>
        </p:txBody>
      </p:sp>
      <p:pic>
        <p:nvPicPr>
          <p:cNvPr id="256" name="Google Shape;256;p38"/>
          <p:cNvPicPr preferRelativeResize="0"/>
          <p:nvPr/>
        </p:nvPicPr>
        <p:blipFill rotWithShape="1">
          <a:blip r:embed="rId3">
            <a:alphaModFix/>
          </a:blip>
          <a:srcRect l="16364" t="827" r="11703" b="10164"/>
          <a:stretch/>
        </p:blipFill>
        <p:spPr>
          <a:xfrm>
            <a:off x="4067050" y="339162"/>
            <a:ext cx="4925526" cy="4465176"/>
          </a:xfrm>
          <a:prstGeom prst="rect">
            <a:avLst/>
          </a:prstGeom>
          <a:noFill/>
          <a:ln>
            <a:noFill/>
          </a:ln>
        </p:spPr>
      </p:pic>
      <p:sp>
        <p:nvSpPr>
          <p:cNvPr id="257" name="Google Shape;257;p38"/>
          <p:cNvSpPr txBox="1"/>
          <p:nvPr/>
        </p:nvSpPr>
        <p:spPr>
          <a:xfrm>
            <a:off x="569050" y="2370148"/>
            <a:ext cx="1479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0"/>
              <a:t>😕</a:t>
            </a:r>
            <a:endParaRPr sz="10000"/>
          </a:p>
        </p:txBody>
      </p:sp>
      <p:sp>
        <p:nvSpPr>
          <p:cNvPr id="258" name="Google Shape;258;p38"/>
          <p:cNvSpPr/>
          <p:nvPr/>
        </p:nvSpPr>
        <p:spPr>
          <a:xfrm>
            <a:off x="1683100" y="4021823"/>
            <a:ext cx="1884900" cy="457200"/>
          </a:xfrm>
          <a:prstGeom prst="wedgeRoundRectCallout">
            <a:avLst>
              <a:gd name="adj1" fmla="val -47312"/>
              <a:gd name="adj2" fmla="val -123141"/>
              <a:gd name="adj3"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500">
                <a:latin typeface="Figtree"/>
                <a:ea typeface="Figtree"/>
                <a:cs typeface="Figtree"/>
                <a:sym typeface="Figtree"/>
              </a:rPr>
              <a:t>No Correlation?</a:t>
            </a:r>
            <a:endParaRPr sz="1500">
              <a:latin typeface="Figtree"/>
              <a:ea typeface="Figtree"/>
              <a:cs typeface="Figtree"/>
              <a:sym typeface="Figtre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1715375" y="445025"/>
            <a:ext cx="670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3600"/>
              <a:t>Spearman vs. Pearson</a:t>
            </a:r>
            <a:endParaRPr/>
          </a:p>
        </p:txBody>
      </p:sp>
      <p:sp>
        <p:nvSpPr>
          <p:cNvPr id="264" name="Google Shape;264;p39"/>
          <p:cNvSpPr txBox="1">
            <a:spLocks noGrp="1"/>
          </p:cNvSpPr>
          <p:nvPr>
            <p:ph type="subTitle" idx="3"/>
          </p:nvPr>
        </p:nvSpPr>
        <p:spPr>
          <a:xfrm>
            <a:off x="1561175" y="2111075"/>
            <a:ext cx="28143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2600"/>
              <a:t>Pearson: </a:t>
            </a:r>
            <a:endParaRPr sz="2600"/>
          </a:p>
          <a:p>
            <a:pPr marL="0" lvl="0" indent="0" algn="l" rtl="0">
              <a:spcBef>
                <a:spcPts val="0"/>
              </a:spcBef>
              <a:spcAft>
                <a:spcPts val="0"/>
              </a:spcAft>
              <a:buNone/>
            </a:pPr>
            <a:r>
              <a:rPr lang="de" sz="2600">
                <a:solidFill>
                  <a:srgbClr val="188038"/>
                </a:solidFill>
              </a:rPr>
              <a:t>Linear Relation</a:t>
            </a:r>
            <a:endParaRPr>
              <a:solidFill>
                <a:srgbClr val="188038"/>
              </a:solidFill>
            </a:endParaRPr>
          </a:p>
        </p:txBody>
      </p:sp>
      <p:pic>
        <p:nvPicPr>
          <p:cNvPr id="265" name="Google Shape;265;p39"/>
          <p:cNvPicPr preferRelativeResize="0"/>
          <p:nvPr/>
        </p:nvPicPr>
        <p:blipFill rotWithShape="1">
          <a:blip r:embed="rId3">
            <a:alphaModFix/>
          </a:blip>
          <a:srcRect t="9240" r="67673" b="9492"/>
          <a:stretch/>
        </p:blipFill>
        <p:spPr>
          <a:xfrm>
            <a:off x="1996613" y="2764650"/>
            <a:ext cx="1943425" cy="1889025"/>
          </a:xfrm>
          <a:prstGeom prst="rect">
            <a:avLst/>
          </a:prstGeom>
          <a:noFill/>
          <a:ln>
            <a:noFill/>
          </a:ln>
        </p:spPr>
      </p:pic>
      <p:pic>
        <p:nvPicPr>
          <p:cNvPr id="266" name="Google Shape;266;p39"/>
          <p:cNvPicPr preferRelativeResize="0"/>
          <p:nvPr/>
        </p:nvPicPr>
        <p:blipFill rotWithShape="1">
          <a:blip r:embed="rId3">
            <a:alphaModFix/>
          </a:blip>
          <a:srcRect l="68878" t="9362" r="-1205" b="9370"/>
          <a:stretch/>
        </p:blipFill>
        <p:spPr>
          <a:xfrm>
            <a:off x="5904263" y="2764650"/>
            <a:ext cx="1943425" cy="1889025"/>
          </a:xfrm>
          <a:prstGeom prst="rect">
            <a:avLst/>
          </a:prstGeom>
          <a:noFill/>
          <a:ln>
            <a:noFill/>
          </a:ln>
        </p:spPr>
      </p:pic>
      <p:sp>
        <p:nvSpPr>
          <p:cNvPr id="267" name="Google Shape;267;p39"/>
          <p:cNvSpPr txBox="1">
            <a:spLocks noGrp="1"/>
          </p:cNvSpPr>
          <p:nvPr>
            <p:ph type="subTitle" idx="3"/>
          </p:nvPr>
        </p:nvSpPr>
        <p:spPr>
          <a:xfrm>
            <a:off x="5173775" y="2111075"/>
            <a:ext cx="3404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sz="2600">
                <a:solidFill>
                  <a:srgbClr val="191919"/>
                </a:solidFill>
              </a:rPr>
              <a:t>Spearman:</a:t>
            </a:r>
            <a:r>
              <a:rPr lang="de" sz="2600">
                <a:solidFill>
                  <a:srgbClr val="B6D7A8"/>
                </a:solidFill>
              </a:rPr>
              <a:t> </a:t>
            </a:r>
            <a:r>
              <a:rPr lang="de" sz="2600">
                <a:solidFill>
                  <a:srgbClr val="E76A28"/>
                </a:solidFill>
              </a:rPr>
              <a:t>Non-linear Relation</a:t>
            </a:r>
            <a:endParaRPr>
              <a:solidFill>
                <a:srgbClr val="E76A28"/>
              </a:solidFill>
            </a:endParaRPr>
          </a:p>
        </p:txBody>
      </p:sp>
    </p:spTree>
  </p:cSld>
  <p:clrMapOvr>
    <a:masterClrMapping/>
  </p:clrMapOvr>
</p:sld>
</file>

<file path=ppt/theme/theme1.xml><?xml version="1.0" encoding="utf-8"?>
<a:theme xmlns:a="http://schemas.openxmlformats.org/drawingml/2006/main" name="Muted Palette Business Plan by Slidesgo">
  <a:themeElements>
    <a:clrScheme name="Simple Light">
      <a:dk1>
        <a:srgbClr val="434B43"/>
      </a:dk1>
      <a:lt1>
        <a:srgbClr val="F5F5F5"/>
      </a:lt1>
      <a:dk2>
        <a:srgbClr val="77847B"/>
      </a:dk2>
      <a:lt2>
        <a:srgbClr val="9C99A2"/>
      </a:lt2>
      <a:accent1>
        <a:srgbClr val="D3C1BA"/>
      </a:accent1>
      <a:accent2>
        <a:srgbClr val="ECE4DF"/>
      </a:accent2>
      <a:accent3>
        <a:srgbClr val="D19898"/>
      </a:accent3>
      <a:accent4>
        <a:srgbClr val="DAD9E9"/>
      </a:accent4>
      <a:accent5>
        <a:srgbClr val="FFFFFF"/>
      </a:accent5>
      <a:accent6>
        <a:srgbClr val="FFFFFF"/>
      </a:accent6>
      <a:hlink>
        <a:srgbClr val="434B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1010</Words>
  <Application>Microsoft Office PowerPoint</Application>
  <PresentationFormat>On-screen Show (16:9)</PresentationFormat>
  <Paragraphs>197</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Arvo</vt:lpstr>
      <vt:lpstr>Arial</vt:lpstr>
      <vt:lpstr>Bebas Neue</vt:lpstr>
      <vt:lpstr>Helvetica Neue</vt:lpstr>
      <vt:lpstr>Nunito Light</vt:lpstr>
      <vt:lpstr>Figtree</vt:lpstr>
      <vt:lpstr>Roboto</vt:lpstr>
      <vt:lpstr>Muted Palette Business Plan by Slidesgo</vt:lpstr>
      <vt:lpstr>A Noob’s Journey into AI Group 12</vt:lpstr>
      <vt:lpstr>Contents </vt:lpstr>
      <vt:lpstr>Problem Exploration</vt:lpstr>
      <vt:lpstr>Problem Statement</vt:lpstr>
      <vt:lpstr>Problem Statement</vt:lpstr>
      <vt:lpstr>Available Data</vt:lpstr>
      <vt:lpstr>So… We can just use the data as is?</vt:lpstr>
      <vt:lpstr>Correlation Matrix (Pearson)</vt:lpstr>
      <vt:lpstr>Spearman vs. Pearson</vt:lpstr>
      <vt:lpstr>Correlation Matrix (Spearman)</vt:lpstr>
      <vt:lpstr>Will Data Preprocessing Help? </vt:lpstr>
      <vt:lpstr>Data Preprocessing</vt:lpstr>
      <vt:lpstr>Data Preprocessing</vt:lpstr>
      <vt:lpstr>Null Values: Why Care?</vt:lpstr>
      <vt:lpstr>Why not just drop null values?</vt:lpstr>
      <vt:lpstr>Null Values: Solution</vt:lpstr>
      <vt:lpstr>Why kNN and RF?</vt:lpstr>
      <vt:lpstr>Can we use the data to make predictions?</vt:lpstr>
      <vt:lpstr>R2 Score: 0.406</vt:lpstr>
      <vt:lpstr>Feature Engineering</vt:lpstr>
      <vt:lpstr>Feature Engineering: Business Life Cycle</vt:lpstr>
      <vt:lpstr>Feature Engineering: Business Life Cycle</vt:lpstr>
      <vt:lpstr>Feature Engineering: Geospatial Analysis</vt:lpstr>
      <vt:lpstr>Feature Engineering: Location Analysis</vt:lpstr>
      <vt:lpstr>How now?</vt:lpstr>
      <vt:lpstr>Types of Data Available</vt:lpstr>
      <vt:lpstr>“Fixing Text”</vt:lpstr>
      <vt:lpstr>“Fixing Text”</vt:lpstr>
      <vt:lpstr>“Fixing Text”</vt:lpstr>
      <vt:lpstr>Bag of Words + Freq Table</vt:lpstr>
      <vt:lpstr>Term Frequency-Inverse Document Frequency</vt:lpstr>
      <vt:lpstr>Proposed Solution </vt:lpstr>
      <vt:lpstr>Final Feature Selection</vt:lpstr>
      <vt:lpstr>Model Selection</vt:lpstr>
      <vt:lpstr>Model Selection: Results</vt:lpstr>
      <vt:lpstr>Bagging Regressor?</vt:lpstr>
      <vt:lpstr>Curse of Dimensionality?</vt:lpstr>
      <vt:lpstr>Imbalanced Data</vt:lpstr>
      <vt:lpstr>Improved Model Training</vt:lpstr>
      <vt:lpstr>PowerPoint Presentation</vt:lpstr>
      <vt:lpstr>PowerPoint Presentation</vt:lpstr>
      <vt:lpstr>Reflections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Noob’s Journey into AI Group 12</dc:title>
  <cp:lastModifiedBy>Sean -</cp:lastModifiedBy>
  <cp:revision>1</cp:revision>
  <dcterms:modified xsi:type="dcterms:W3CDTF">2024-02-03T12:54:21Z</dcterms:modified>
</cp:coreProperties>
</file>